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26"/>
  </p:notesMasterIdLst>
  <p:handoutMasterIdLst>
    <p:handoutMasterId r:id="rId27"/>
  </p:handoutMasterIdLst>
  <p:sldIdLst>
    <p:sldId id="258" r:id="rId3"/>
    <p:sldId id="340" r:id="rId4"/>
    <p:sldId id="342" r:id="rId5"/>
    <p:sldId id="343" r:id="rId6"/>
    <p:sldId id="344" r:id="rId7"/>
    <p:sldId id="345" r:id="rId8"/>
    <p:sldId id="346" r:id="rId9"/>
    <p:sldId id="354" r:id="rId10"/>
    <p:sldId id="347" r:id="rId11"/>
    <p:sldId id="355" r:id="rId12"/>
    <p:sldId id="349" r:id="rId13"/>
    <p:sldId id="351" r:id="rId14"/>
    <p:sldId id="326" r:id="rId15"/>
    <p:sldId id="327" r:id="rId16"/>
    <p:sldId id="338" r:id="rId17"/>
    <p:sldId id="352" r:id="rId18"/>
    <p:sldId id="353" r:id="rId19"/>
    <p:sldId id="337" r:id="rId20"/>
    <p:sldId id="333" r:id="rId21"/>
    <p:sldId id="334" r:id="rId22"/>
    <p:sldId id="332" r:id="rId23"/>
    <p:sldId id="348" r:id="rId24"/>
    <p:sldId id="282" r:id="rId2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e Riskalla_Leal" initials="PR" lastIdx="1" clrIdx="0">
    <p:extLst>
      <p:ext uri="{19B8F6BF-5375-455C-9EA6-DF929625EA0E}">
        <p15:presenceInfo xmlns:p15="http://schemas.microsoft.com/office/powerpoint/2012/main" userId="c14079c0cc80d4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  <a:srgbClr val="1C4E86"/>
    <a:srgbClr val="1E3C14"/>
    <a:srgbClr val="FF3399"/>
    <a:srgbClr val="AAA60E"/>
    <a:srgbClr val="1C79C6"/>
    <a:srgbClr val="2DEFC1"/>
    <a:srgbClr val="0FB5B9"/>
    <a:srgbClr val="0FB98C"/>
    <a:srgbClr val="384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09" autoAdjust="0"/>
    <p:restoredTop sz="80583" autoAdjust="0"/>
  </p:normalViewPr>
  <p:slideViewPr>
    <p:cSldViewPr snapToGrid="0">
      <p:cViewPr varScale="1">
        <p:scale>
          <a:sx n="85" d="100"/>
          <a:sy n="85" d="100"/>
        </p:scale>
        <p:origin x="234" y="12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872D6B-470D-4F01-9A71-BFB8AE228CD4}" type="datetime1">
              <a:rPr lang="pt-BR" smtClean="0"/>
              <a:t>11/09/2023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28588A-5C4E-401A-AECC-B6F63A9DE96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E2AF919-DA84-473E-A39D-205B08A443F1}" type="datetime1">
              <a:rPr lang="pt-BR" noProof="0" smtClean="0"/>
              <a:t>11/09/2023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542409-6A04-4DC6-AC3A-D3758287A8F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quest%E2%80%93respons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Client%E2%80%93server_model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7542409-6A04-4DC6-AC3A-D3758287A8F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9567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A Ciência da Programação categoriza as linguagens de programação conforme suas </a:t>
            </a:r>
            <a:r>
              <a:rPr lang="pt-BR" sz="1200" dirty="0" err="1"/>
              <a:t>semáticas</a:t>
            </a:r>
            <a:r>
              <a:rPr lang="pt-BR" sz="1200" dirty="0"/>
              <a:t> e sintaxes. Esta categorização se dá o nome de paradigmas de programação.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1930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4006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9455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data, but also the databases have types as well, and each can have different protocols for </a:t>
            </a:r>
            <a:r>
              <a:rPr lang="en-US" noProof="0" dirty="0"/>
              <a:t>communication</a:t>
            </a:r>
            <a:r>
              <a:rPr lang="en-US" dirty="0"/>
              <a:t> (HTML, HTMLS, FTP, SFTP, TELNET, etc.).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5143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connections have their own Connection Protocols:</a:t>
            </a:r>
            <a:br>
              <a:rPr lang="en-US" dirty="0"/>
            </a:br>
            <a:r>
              <a:rPr lang="en-US" dirty="0"/>
              <a:t>1) FTP: standard communication protocol; </a:t>
            </a:r>
            <a:r>
              <a:rPr lang="en-US" dirty="0" err="1"/>
              <a:t>usado</a:t>
            </a:r>
            <a:r>
              <a:rPr lang="en-US" dirty="0"/>
              <a:t> para  </a:t>
            </a:r>
            <a:r>
              <a:rPr lang="en-US" dirty="0" err="1"/>
              <a:t>transferência</a:t>
            </a:r>
            <a:r>
              <a:rPr lang="en-US" dirty="0"/>
              <a:t> de </a:t>
            </a:r>
            <a:r>
              <a:rPr lang="en-US" dirty="0" err="1"/>
              <a:t>arquivos</a:t>
            </a:r>
            <a:endParaRPr lang="en-US" dirty="0"/>
          </a:p>
          <a:p>
            <a:r>
              <a:rPr lang="en-US" dirty="0"/>
              <a:t>2) FTPS: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melhorada</a:t>
            </a:r>
            <a:r>
              <a:rPr lang="en-US" dirty="0"/>
              <a:t> do protocol FTP, </a:t>
            </a:r>
            <a:r>
              <a:rPr lang="en-US" dirty="0" err="1"/>
              <a:t>provisionando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transações</a:t>
            </a:r>
            <a:r>
              <a:rPr lang="en-US" dirty="0"/>
              <a:t> de dados.</a:t>
            </a:r>
            <a:br>
              <a:rPr lang="en-US" dirty="0"/>
            </a:br>
            <a:r>
              <a:rPr lang="en-US" dirty="0"/>
              <a:t>3) SSH: protocol de </a:t>
            </a:r>
            <a:r>
              <a:rPr lang="en-US" dirty="0" err="1"/>
              <a:t>comunicação</a:t>
            </a:r>
            <a:r>
              <a:rPr lang="en-US" dirty="0"/>
              <a:t> e </a:t>
            </a:r>
            <a:r>
              <a:rPr lang="en-US" dirty="0" err="1"/>
              <a:t>transferência</a:t>
            </a:r>
            <a:r>
              <a:rPr lang="en-US" dirty="0"/>
              <a:t> de dados;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execução</a:t>
            </a:r>
            <a:r>
              <a:rPr lang="en-US" dirty="0"/>
              <a:t> de commandos (sub-</a:t>
            </a:r>
            <a:r>
              <a:rPr lang="en-US" dirty="0" err="1"/>
              <a:t>rotinas</a:t>
            </a:r>
            <a:r>
              <a:rPr lang="en-US" dirty="0"/>
              <a:t>)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via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cmd</a:t>
            </a:r>
            <a:b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4) HTTP: is 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Request–response"/>
              </a:rPr>
              <a:t>request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Request–response"/>
              </a:rPr>
              <a:t>–response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protocol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Client–server model"/>
              </a:rPr>
              <a:t>client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Client–server model"/>
              </a:rPr>
              <a:t>–server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architecture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allowing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inter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intra-connections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between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network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elements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(e.g.,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hyper-links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4490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And what about remote sensing data providers? They also come in different flavors.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3584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And what about remote sensing data providers? They also come in different flavors.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449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And what about remote sensing data providers? They also come in different flavors.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0815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5745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8225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3756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1903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3584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65c1d4c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65c1d4c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Agora, </a:t>
            </a:r>
            <a:r>
              <a:rPr lang="pt-BR"/>
              <a:t>vamos falar de Python!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1139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So</a:t>
            </a:r>
            <a:r>
              <a:rPr lang="pt-BR" dirty="0"/>
              <a:t>, </a:t>
            </a:r>
            <a:r>
              <a:rPr lang="pt-BR" dirty="0" err="1"/>
              <a:t>Let’s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started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9194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4860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1144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5833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7847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1761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529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4809" y="1865234"/>
            <a:ext cx="6882382" cy="393278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1484" y="636606"/>
            <a:ext cx="9769033" cy="1033038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98731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1"/>
            <a:ext cx="12191997" cy="685796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2431900" y="2655767"/>
            <a:ext cx="88456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1" y="2496733"/>
            <a:ext cx="2153433" cy="1864219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9757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-21" y="1"/>
            <a:ext cx="12192071" cy="6857996"/>
            <a:chOff x="-16" y="0"/>
            <a:chExt cx="9144053" cy="5143497"/>
          </a:xfrm>
        </p:grpSpPr>
        <p:sp>
          <p:nvSpPr>
            <p:cNvPr id="49" name="Google Shape;49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" name="Google Shape;61;p4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2637267" y="1851267"/>
            <a:ext cx="6917600" cy="405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4267">
                <a:solidFill>
                  <a:schemeClr val="lt1"/>
                </a:solidFill>
              </a:defRPr>
            </a:lvl1pPr>
            <a:lvl2pPr marL="1219170" lvl="1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4267">
                <a:solidFill>
                  <a:schemeClr val="lt1"/>
                </a:solidFill>
              </a:defRPr>
            </a:lvl2pPr>
            <a:lvl3pPr marL="1828754" lvl="2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4267">
                <a:solidFill>
                  <a:schemeClr val="lt1"/>
                </a:solidFill>
              </a:defRPr>
            </a:lvl3pPr>
            <a:lvl4pPr marL="2438339" lvl="3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4267">
                <a:solidFill>
                  <a:schemeClr val="lt1"/>
                </a:solidFill>
              </a:defRPr>
            </a:lvl4pPr>
            <a:lvl5pPr marL="3047924" lvl="4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4267">
                <a:solidFill>
                  <a:schemeClr val="lt1"/>
                </a:solidFill>
              </a:defRPr>
            </a:lvl5pPr>
            <a:lvl6pPr marL="3657509" lvl="5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6pPr>
            <a:lvl7pPr marL="4267093" lvl="6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4267">
                <a:solidFill>
                  <a:schemeClr val="lt1"/>
                </a:solidFill>
              </a:defRPr>
            </a:lvl7pPr>
            <a:lvl8pPr marL="4876678" lvl="7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4267">
                <a:solidFill>
                  <a:schemeClr val="lt1"/>
                </a:solidFill>
              </a:defRPr>
            </a:lvl8pPr>
            <a:lvl9pPr marL="5486263" lvl="8" indent="-575719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64" name="Google Shape;64;p4"/>
          <p:cNvGrpSpPr/>
          <p:nvPr/>
        </p:nvGrpSpPr>
        <p:grpSpPr>
          <a:xfrm>
            <a:off x="5709759" y="-5"/>
            <a:ext cx="772484" cy="1605545"/>
            <a:chOff x="3895357" y="418479"/>
            <a:chExt cx="264900" cy="550573"/>
          </a:xfrm>
        </p:grpSpPr>
        <p:sp>
          <p:nvSpPr>
            <p:cNvPr id="65" name="Google Shape;65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7" name="Google Shape;67;p4"/>
          <p:cNvSpPr txBox="1"/>
          <p:nvPr/>
        </p:nvSpPr>
        <p:spPr>
          <a:xfrm>
            <a:off x="4791200" y="635433"/>
            <a:ext cx="2609600" cy="8716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66">
                <a:solidFill>
                  <a:schemeClr val="dk1"/>
                </a:solidFill>
              </a:rPr>
              <a:t>“</a:t>
            </a:r>
            <a:endParaRPr sz="11466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512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610467" y="1140675"/>
            <a:ext cx="8971200" cy="4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610467" y="1906864"/>
            <a:ext cx="89712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⬦"/>
              <a:defRPr/>
            </a:lvl2pPr>
            <a:lvl3pPr marL="1828754" lvl="2" indent="-507987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marL="2438339" lvl="3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85" name="Google Shape;85;p5"/>
          <p:cNvGrpSpPr/>
          <p:nvPr/>
        </p:nvGrpSpPr>
        <p:grpSpPr>
          <a:xfrm>
            <a:off x="3" y="1160267"/>
            <a:ext cx="1407259" cy="408036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21215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6359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3154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A245D95-8809-47E5-9391-AE3B44D6FE90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375F1-E205-4980-A009-A14D3FA571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294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Alto com Conteúdo a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812800" indent="-363538">
              <a:defRPr/>
            </a:lvl2pPr>
            <a:lvl3pPr marL="1074738" indent="-261938">
              <a:defRPr/>
            </a:lvl3pPr>
            <a:lvl4pPr marL="1349375" indent="-274638">
              <a:defRPr/>
            </a:lvl4pPr>
            <a:lvl5pPr marL="1611313" indent="-261938">
              <a:defRPr/>
            </a:lvl5pPr>
          </a:lstStyle>
          <a:p>
            <a:pPr lvl="0" rtl="0"/>
            <a:r>
              <a:rPr lang="pt-BR" noProof="0" dirty="0"/>
              <a:t>Clique para editar os estilos de texto Mestres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DDBE4A-42CF-4B09-9FBC-B0B9834A4DCD}" type="datetime1">
              <a:rPr lang="pt-BR" noProof="0" smtClean="0"/>
              <a:t>11/09/2023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58490F9-67EC-4CE7-A885-9D03D978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4807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resentação de 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4">
            <a:extLst>
              <a:ext uri="{FF2B5EF4-FFF2-40B4-BE49-F238E27FC236}">
                <a16:creationId xmlns:a16="http://schemas.microsoft.com/office/drawing/2014/main" id="{4092A566-1D17-463A-84EA-280AE615D87F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589936" y="1949846"/>
            <a:ext cx="5161936" cy="4149203"/>
          </a:xfrm>
        </p:spPr>
        <p:txBody>
          <a:bodyPr rtlCol="0">
            <a:noAutofit/>
          </a:bodyPr>
          <a:lstStyle>
            <a:lvl1pPr marL="442913" indent="-442913">
              <a:defRPr sz="400"/>
            </a:lvl1pPr>
            <a:lvl2pPr marL="438150" marR="0" indent="-1539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6200"/>
            </a:lvl2pPr>
          </a:lstStyle>
          <a:p>
            <a:pPr rtl="0"/>
            <a:r>
              <a:rPr lang="pt-BR" sz="4400" dirty="0" err="1"/>
              <a:t>Level</a:t>
            </a:r>
            <a:r>
              <a:rPr lang="pt-BR" sz="4400" dirty="0"/>
              <a:t> 1</a:t>
            </a:r>
          </a:p>
          <a:p>
            <a:pPr lvl="0" rtl="0"/>
            <a:endParaRPr lang="pt-BR" sz="4400" dirty="0"/>
          </a:p>
          <a:p>
            <a:pPr rtl="0"/>
            <a:endParaRPr lang="pt-BR" sz="44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E681E12-64E4-496B-ABA8-10041B6B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7862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lvl1pPr>
              <a:defRPr/>
            </a:lvl1pPr>
          </a:lstStyle>
          <a:p>
            <a:pPr rtl="0"/>
            <a:r>
              <a:rPr lang="pt-BR" noProof="0" dirty="0"/>
              <a:t>Slide básico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812800" indent="-363538">
              <a:defRPr/>
            </a:lvl2pPr>
            <a:lvl3pPr marL="1074738" indent="-261938">
              <a:defRPr/>
            </a:lvl3pPr>
            <a:lvl4pPr marL="1349375" indent="-274638">
              <a:defRPr/>
            </a:lvl4pPr>
            <a:lvl5pPr marL="1611313" indent="-261938">
              <a:defRPr/>
            </a:lvl5pPr>
          </a:lstStyle>
          <a:p>
            <a:pPr lvl="0" rtl="0"/>
            <a:r>
              <a:rPr lang="pt-BR" noProof="0" dirty="0"/>
              <a:t>Clique para editar os estilos de texto Mestres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DDBE4A-42CF-4B09-9FBC-B0B9834A4DCD}" type="datetime1">
              <a:rPr lang="pt-BR" noProof="0" smtClean="0"/>
              <a:t>11/09/2023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Alto com Conteúdo a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812800" indent="-363538">
              <a:defRPr/>
            </a:lvl2pPr>
            <a:lvl3pPr marL="1074738" indent="-261938">
              <a:defRPr/>
            </a:lvl3pPr>
            <a:lvl4pPr marL="1349375" indent="-274638">
              <a:defRPr/>
            </a:lvl4pPr>
            <a:lvl5pPr marL="1611313" indent="-261938">
              <a:defRPr/>
            </a:lvl5pPr>
          </a:lstStyle>
          <a:p>
            <a:pPr lvl="0" rtl="0"/>
            <a:r>
              <a:rPr lang="pt-BR" noProof="0" dirty="0"/>
              <a:t>Clique para editar os estilos de texto Mestres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DDBE4A-42CF-4B09-9FBC-B0B9834A4DCD}" type="datetime1">
              <a:rPr lang="pt-BR" noProof="0" smtClean="0"/>
              <a:t>11/09/2023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58490F9-67EC-4CE7-A885-9D03D978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3440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esentação de 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4">
            <a:extLst>
              <a:ext uri="{FF2B5EF4-FFF2-40B4-BE49-F238E27FC236}">
                <a16:creationId xmlns:a16="http://schemas.microsoft.com/office/drawing/2014/main" id="{4092A566-1D17-463A-84EA-280AE615D87F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589936" y="1949846"/>
            <a:ext cx="5161936" cy="4149203"/>
          </a:xfrm>
        </p:spPr>
        <p:txBody>
          <a:bodyPr rtlCol="0">
            <a:noAutofit/>
          </a:bodyPr>
          <a:lstStyle>
            <a:lvl1pPr marL="442913" indent="-442913">
              <a:defRPr sz="400"/>
            </a:lvl1pPr>
            <a:lvl2pPr marL="438150" marR="0" indent="-1539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6200"/>
            </a:lvl2pPr>
          </a:lstStyle>
          <a:p>
            <a:pPr rtl="0"/>
            <a:r>
              <a:rPr lang="pt-BR" sz="4400" dirty="0" err="1"/>
              <a:t>Level</a:t>
            </a:r>
            <a:r>
              <a:rPr lang="pt-BR" sz="4400" dirty="0"/>
              <a:t> 1</a:t>
            </a:r>
          </a:p>
          <a:p>
            <a:pPr lvl="0" rtl="0"/>
            <a:endParaRPr lang="pt-BR" sz="4400" dirty="0"/>
          </a:p>
          <a:p>
            <a:pPr rtl="0"/>
            <a:endParaRPr lang="pt-BR" sz="4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2CBA3FA-5AA7-4BB6-881F-9D5A7BA9B7F8}"/>
              </a:ext>
            </a:extLst>
          </p:cNvPr>
          <p:cNvSpPr/>
          <p:nvPr userDrawn="1"/>
        </p:nvSpPr>
        <p:spPr>
          <a:xfrm>
            <a:off x="5751872" y="1949846"/>
            <a:ext cx="6440128" cy="4149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IMAGEM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E681E12-64E4-496B-ABA8-10041B6B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9894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resentação de 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4">
            <a:extLst>
              <a:ext uri="{FF2B5EF4-FFF2-40B4-BE49-F238E27FC236}">
                <a16:creationId xmlns:a16="http://schemas.microsoft.com/office/drawing/2014/main" id="{4092A566-1D17-463A-84EA-280AE615D87F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589936" y="1949846"/>
            <a:ext cx="5161936" cy="4149203"/>
          </a:xfrm>
        </p:spPr>
        <p:txBody>
          <a:bodyPr rtlCol="0">
            <a:noAutofit/>
          </a:bodyPr>
          <a:lstStyle>
            <a:lvl1pPr marL="442913" indent="-442913">
              <a:defRPr sz="400"/>
            </a:lvl1pPr>
            <a:lvl2pPr marL="438150" marR="0" indent="-1539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6200"/>
            </a:lvl2pPr>
          </a:lstStyle>
          <a:p>
            <a:pPr rtl="0"/>
            <a:r>
              <a:rPr lang="pt-BR" sz="4400" dirty="0" err="1"/>
              <a:t>Level</a:t>
            </a:r>
            <a:r>
              <a:rPr lang="pt-BR" sz="4400" dirty="0"/>
              <a:t> 1</a:t>
            </a:r>
          </a:p>
          <a:p>
            <a:pPr lvl="0" rtl="0"/>
            <a:endParaRPr lang="pt-BR" sz="4400" dirty="0"/>
          </a:p>
          <a:p>
            <a:pPr rtl="0"/>
            <a:endParaRPr lang="pt-BR" sz="44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E681E12-64E4-496B-ABA8-10041B6B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2457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lvl1pPr>
              <a:defRPr/>
            </a:lvl1pPr>
          </a:lstStyle>
          <a:p>
            <a:pPr rtl="0"/>
            <a:r>
              <a:rPr lang="pt-BR" noProof="0" dirty="0"/>
              <a:t>Slide duplo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B6415E-4EF8-4AAE-8847-A6C04158E82F}" type="datetime1">
              <a:rPr lang="pt-BR" noProof="0" smtClean="0"/>
              <a:t>11/09/2023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com subti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10026" y="1199629"/>
            <a:ext cx="9371949" cy="677108"/>
          </a:xfrm>
        </p:spPr>
        <p:txBody>
          <a:bodyPr lIns="0" tIns="0" rIns="0" bIns="0" rtlCol="0" anchor="ctr" anchorCtr="0">
            <a:spAutoFit/>
          </a:bodyPr>
          <a:lstStyle>
            <a:lvl1pPr algn="ctr">
              <a:defRPr sz="44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Relação de Tabelas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409699" y="1996935"/>
            <a:ext cx="4609774" cy="823912"/>
          </a:xfrm>
        </p:spPr>
        <p:txBody>
          <a:bodyPr lIns="72000" t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Título 1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09698" y="2876602"/>
            <a:ext cx="4609775" cy="3600000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996935"/>
            <a:ext cx="4609774" cy="823912"/>
          </a:xfrm>
        </p:spPr>
        <p:txBody>
          <a:bodyPr lIns="72000" t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Título 2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199" y="2876602"/>
            <a:ext cx="4609775" cy="3600000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24D98-22FB-4630-BD43-420396AA7B67}" type="datetime1">
              <a:rPr lang="pt-BR" noProof="0" smtClean="0"/>
              <a:t>11/09/2023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9F45B21-044E-4C57-BC43-DEE28B226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370364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80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ásico fundo escuro">
    <p:bg>
      <p:bgPr>
        <a:gradFill flip="none" rotWithShape="1">
          <a:gsLst>
            <a:gs pos="0">
              <a:srgbClr val="1E3C14"/>
            </a:gs>
            <a:gs pos="100000">
              <a:srgbClr val="1C79C6"/>
            </a:gs>
          </a:gsLst>
          <a:lin ang="8100019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Slide de 1 Tabela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9C5BA1-4264-4F39-80BE-F4BF2BD8DCC6}" type="datetime1">
              <a:rPr lang="pt-BR" noProof="0" smtClean="0"/>
              <a:t>11/09/2023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8" name="Espaço Reservado para Tabela 7">
            <a:extLst>
              <a:ext uri="{FF2B5EF4-FFF2-40B4-BE49-F238E27FC236}">
                <a16:creationId xmlns:a16="http://schemas.microsoft.com/office/drawing/2014/main" id="{942DD4F3-5E43-47AC-8FC4-BCA3CC26935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409700" y="2075543"/>
            <a:ext cx="9372600" cy="3813235"/>
          </a:xfrm>
          <a:ln>
            <a:solidFill>
              <a:srgbClr val="FFFFFF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3761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BF1FF0-E451-42B2-8BEE-C787ADF6F319}" type="datetime1">
              <a:rPr lang="pt-BR" noProof="0" smtClean="0"/>
              <a:t>11/09/2023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7500">
              <a:srgbClr val="78B9E1"/>
            </a:gs>
            <a:gs pos="68000">
              <a:srgbClr val="6DC1DC"/>
            </a:gs>
            <a:gs pos="50000">
              <a:srgbClr val="58D0D3"/>
            </a:gs>
            <a:gs pos="0">
              <a:schemeClr val="accent5">
                <a:lumMod val="60000"/>
                <a:lumOff val="4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8100019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9CD8D479-8942-46E8-A226-A4E01F7A10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46DF6CC2-7531-4FC2-9D18-F5C7303E4621}" type="datetime1">
              <a:rPr lang="pt-BR" noProof="0" smtClean="0"/>
              <a:t>11/09/2023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52" r:id="rId6"/>
    <p:sldLayoutId id="2147483653" r:id="rId7"/>
    <p:sldLayoutId id="2147483660" r:id="rId8"/>
    <p:sldLayoutId id="214748365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10467" y="1140675"/>
            <a:ext cx="8971200" cy="468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10467" y="1906864"/>
            <a:ext cx="8971200" cy="40452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0948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70" r:id="rId5"/>
    <p:sldLayoutId id="2147483669" r:id="rId6"/>
    <p:sldLayoutId id="2147483671" r:id="rId7"/>
    <p:sldLayoutId id="2147483672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data-guide/big-data/non-relational-dat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infrastructureservices.co.uk/sftp-vs-ssh-vs-ftp-vs-ftps/" TargetMode="External"/><Relationship Id="rId3" Type="http://schemas.openxmlformats.org/officeDocument/2006/relationships/hyperlink" Target="https://en.wikipedia.org/wiki/File_Transfer_Protocol" TargetMode="External"/><Relationship Id="rId7" Type="http://schemas.openxmlformats.org/officeDocument/2006/relationships/hyperlink" Target="https://en.wikipedia.org/wiki/HTTP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Hypertext_Transfer_Protocol" TargetMode="External"/><Relationship Id="rId5" Type="http://schemas.openxmlformats.org/officeDocument/2006/relationships/hyperlink" Target="https://en.wikipedia.org/wiki/SSH_File_Transfer_Protocol" TargetMode="External"/><Relationship Id="rId4" Type="http://schemas.openxmlformats.org/officeDocument/2006/relationships/hyperlink" Target="https://en.wikipedia.org/wiki/FTP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r.images.search.yahoo.com/images/view;_ylt=AwrFRuasEvFkjfkvKoj16Qt.;_ylu=c2VjA3NyBHNsawNpbWcEb2lkA2RhNTdlY2YxMjRhNDc5ZTE0OGVkZWQ2MTdmNjg1NTJiBGdwb3MDMTgEaXQDYmluZw--?back=https%3A%2F%2Fbr.images.search.yahoo.com%2Fsearch%2Fimages%3Fp%3Dtabwin%2Bibge%26type%3DE210BR91199G0%26fr%3Dmcafee%26fr2%3Dpiv-web%26tab%3Dorganic%26ri%3D18&amp;w=559&amp;h=402&amp;imgurl=datasus.saude.gov.br%2Fwp-content%2Fuploads%2F2019%2F12%2FTabwin.png&amp;rurl=http%3A%2F%2Fwww.datasus.saude.gov.br%2F&amp;size=+7.7KB&amp;p=tabwin+ibge&amp;oid=da57ecf124a479e148eded617f68552b&amp;fr2=piv-web&amp;fr=mcafee&amp;tt=DATASUS+%E2%80%93+Minist%C3%A9rio+da+Sa%C3%BAde&amp;b=0&amp;ni=21&amp;no=18&amp;ts=&amp;tab=organic&amp;sigr=3VNRQRUFXCC5&amp;sigb=1KjVJaWpmbJ5&amp;sigi=Y8Gw5IHNGrkb&amp;sigt=oNspjDcS9enG&amp;.crumb=j98EPgIxui1&amp;fr=mcafee&amp;fr2=piv-web&amp;type=E210BR91199G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hyperlink" Target="https://br.images.search.yahoo.com/images/view;_ylt=AwrFRub1EvFkRjcwO9L16Qt.;_ylu=c2VjA3NyBHNsawNpbWcEb2lkAzg2NzhiMTgzZGY4M2M5NzRhNjY2YzZjNDNiMDlkZGRjBGdwb3MDMTEEaXQDYmluZw--?back=https%3A%2F%2Fbr.images.search.yahoo.com%2Fsearch%2Fimages%3Fp%3Dminist%25C3%25A9rio%2Bda%2Bsa%25C3%25BAde%26type%3DE210BR91199G0%26fr%3Dmcafee%26fr2%3Dpiv-web%26tab%3Dorganic%26ri%3D11&amp;w=918&amp;h=436&amp;imgurl=www.cosemsrn.org.br%2Fwp-content%2Fuploads%2F2016%2F02%2Fministerio-da-saude.jpg&amp;rurl=https%3A%2F%2Fwww.cosemsrn.org.br%2Fnoticias%2F10455%2F&amp;size=47.8KB&amp;p=minist%C3%A9rio+da+sa%C3%BAde&amp;oid=8678b183df83c974a666c6c43b09dddc&amp;fr2=piv-web&amp;fr=mcafee&amp;tt=Nota+do+Minist%C3%A9rio+sobre+declara%C3%A7%C3%A3o+da+OMS+%E2%80%93+Cosems+RN&amp;b=0&amp;ni=21&amp;no=11&amp;ts=&amp;tab=organic&amp;sigr=Ud2lf2FQLX6d&amp;sigb=vSDvue0eQZdp&amp;sigi=6aP28pNK5_FJ&amp;sigt=lQhDeOy0m3a5&amp;.crumb=j98EPgIxui1&amp;fr=mcafee&amp;fr2=piv-web&amp;type=E210BR91199G0" TargetMode="Externa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r.images.search.yahoo.com/images/view;_ylt=AwrFRuY0E_FkTHMwDwP16Qt.;_ylu=c2VjA3NyBHNsawNpbWcEb2lkAzMyZDBjMDExNGZjNGNjMjM4N2M4ZTA2YzQzNTQ1ZDc5BGdwb3MDMTEEaXQDYmluZw--?back=https%3A%2F%2Fbr.images.search.yahoo.com%2Fsearch%2Fimages%3Fp%3DIBGE%26ei%3DUTF-8%26type%3DE210BR91199G0%26fr%3Dmcafee%26fr2%3Dp%253As%252Cv%253Ai%252Cm%253Asb-top%26tab%3Dorganic%26ri%3D11&amp;w=420&amp;h=140&amp;imgurl=djanirafelipe.files.wordpress.com%2F2015%2F07%2Fibge.jpg%3Fw%3D604&amp;rurl=https%3A%2F%2Fdjanirafelipe.wordpress.com%2F2015%2F07%2F06%2F&amp;size=33.7KB&amp;p=IBGE&amp;oid=32d0c0114fc4cc2387c8e06c43545d79&amp;fr2=p%3As%2Cv%3Ai%2Cm%3Asb-top&amp;fr=mcafee&amp;tt=06+%7C+julho+%7C+2015&amp;b=0&amp;ni=250&amp;no=11&amp;ts=&amp;tab=organic&amp;sigr=h7FpjSnu2FkJ&amp;sigb=qv2hlf7eB7n1&amp;sigi=UAmDvcsV8DzU&amp;sigt=Ia9A6Ut0vOAT&amp;.crumb=j98EPgIxui1&amp;fr=mcafee&amp;fr2=p%3As%2Cv%3Ai%2Cm%3Asb-top&amp;type=E210BR91199G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hyperlink" Target="https://www.ibge.gov.br/estatisticas/downloads-estatisticas.html" TargetMode="Externa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hub.copernicus.eu/dhus/#/hom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.earthdata.nasa.gov/search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huvan-app3.nrsc.gov.in/data/download/index.ph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gi.inpe.br/CDSR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philipeleal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ockcontent.com/br/blog/algoritm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1484" y="856522"/>
            <a:ext cx="9769033" cy="1033038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Introdução à Programação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3784519" y="6001478"/>
            <a:ext cx="4622962" cy="6308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dirty="0"/>
              <a:t>Philipe Riskalla Leal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1C571B-374A-E1F4-CEC2-C28031933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82" r="1645" b="15548"/>
          <a:stretch/>
        </p:blipFill>
        <p:spPr bwMode="auto">
          <a:xfrm>
            <a:off x="12075" y="0"/>
            <a:ext cx="1686296" cy="125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FA7A37-16F4-79A3-A58F-8F726D8E1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530" y="0"/>
            <a:ext cx="1955469" cy="125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1BB2B610-E3C5-6A07-BA4C-45448BE0E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7" y="1566000"/>
            <a:ext cx="9371948" cy="4911711"/>
          </a:xfrm>
        </p:spPr>
        <p:txBody>
          <a:bodyPr rtlCol="0">
            <a:noAutofit/>
          </a:bodyPr>
          <a:lstStyle/>
          <a:p>
            <a:r>
              <a:rPr lang="pt-BR" sz="3600" dirty="0"/>
              <a:t>Alto nível - Interpretada</a:t>
            </a:r>
            <a:endParaRPr lang="pt-BR" sz="1600" dirty="0"/>
          </a:p>
          <a:p>
            <a:pPr lvl="1"/>
            <a:r>
              <a:rPr lang="pt-BR" sz="3200" b="1" dirty="0">
                <a:latin typeface="inter"/>
              </a:rPr>
              <a:t>Vantagens</a:t>
            </a:r>
          </a:p>
          <a:p>
            <a:pPr lvl="2"/>
            <a:r>
              <a:rPr lang="pt-BR" sz="2800" dirty="0">
                <a:latin typeface="inter"/>
              </a:rPr>
              <a:t>Linguagem otimizada para comunicação humana</a:t>
            </a:r>
          </a:p>
          <a:p>
            <a:pPr lvl="2"/>
            <a:r>
              <a:rPr lang="pt-BR" sz="2800" dirty="0">
                <a:latin typeface="inter"/>
              </a:rPr>
              <a:t>comumente aplicado no mercado</a:t>
            </a:r>
          </a:p>
          <a:p>
            <a:pPr lvl="2"/>
            <a:r>
              <a:rPr lang="pt-BR" sz="2800" dirty="0">
                <a:latin typeface="inter"/>
              </a:rPr>
              <a:t>Portabilidade entre sistemas operacionais (OS)</a:t>
            </a:r>
          </a:p>
          <a:p>
            <a:pPr lvl="2"/>
            <a:r>
              <a:rPr lang="pt-BR" sz="2800" dirty="0">
                <a:latin typeface="inter"/>
              </a:rPr>
              <a:t>Gestão automática do consumo de memória</a:t>
            </a:r>
          </a:p>
          <a:p>
            <a:pPr marL="812800" lvl="2" indent="0">
              <a:buNone/>
            </a:pPr>
            <a:endParaRPr lang="pt-BR" sz="2800" dirty="0">
              <a:latin typeface="inter"/>
            </a:endParaRPr>
          </a:p>
          <a:p>
            <a:pPr lvl="1"/>
            <a:r>
              <a:rPr lang="pt-BR" sz="3200" b="1" dirty="0">
                <a:latin typeface="inter"/>
              </a:rPr>
              <a:t>Desvantagens</a:t>
            </a:r>
          </a:p>
          <a:p>
            <a:pPr lvl="2"/>
            <a:r>
              <a:rPr lang="pt-BR" sz="2800" dirty="0">
                <a:latin typeface="inter"/>
              </a:rPr>
              <a:t>Linguagem menos otimizada que a compilada</a:t>
            </a:r>
          </a:p>
          <a:p>
            <a:pPr lvl="2"/>
            <a:r>
              <a:rPr lang="pt-BR" sz="2800" dirty="0">
                <a:latin typeface="inter"/>
              </a:rPr>
              <a:t>Fracamente ou nada tipada</a:t>
            </a:r>
          </a:p>
          <a:p>
            <a:pPr marL="1074737" lvl="3" indent="0">
              <a:buNone/>
            </a:pPr>
            <a:endParaRPr lang="pt-BR" sz="20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chemeClr val="tx1"/>
                </a:solidFill>
                <a:cs typeface="Arial" panose="020B0604020202020204" pitchFamily="34" charset="0"/>
              </a:rPr>
              <a:t>Linguagem de Programação</a:t>
            </a:r>
            <a:endParaRPr lang="pt-BR" sz="4400" dirty="0">
              <a:solidFill>
                <a:schemeClr val="tx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10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11/09/2023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743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1BB2B610-E3C5-6A07-BA4C-45448BE0E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7" y="1566001"/>
            <a:ext cx="9371948" cy="4484422"/>
          </a:xfrm>
        </p:spPr>
        <p:txBody>
          <a:bodyPr rtlCol="0">
            <a:noAutofit/>
          </a:bodyPr>
          <a:lstStyle/>
          <a:p>
            <a:r>
              <a:rPr lang="pt-BR" sz="3200" b="1" dirty="0"/>
              <a:t>Paradigmas vigentes</a:t>
            </a:r>
          </a:p>
          <a:p>
            <a:pPr marL="0" indent="0">
              <a:buNone/>
            </a:pPr>
            <a:endParaRPr lang="pt-BR" sz="1600" b="1" dirty="0"/>
          </a:p>
          <a:p>
            <a:pPr lvl="1"/>
            <a:r>
              <a:rPr lang="pt-BR" sz="2800" b="1" dirty="0"/>
              <a:t>Procedural</a:t>
            </a:r>
            <a:r>
              <a:rPr lang="pt-BR" sz="2800" dirty="0"/>
              <a:t>: um dos paradigmas mais antigos, orientado à ações/funções (e.g., Python*) e tipos de dados.</a:t>
            </a:r>
          </a:p>
          <a:p>
            <a:pPr marL="449262" lvl="1" indent="0">
              <a:buNone/>
            </a:pPr>
            <a:endParaRPr lang="pt-BR" sz="2800" dirty="0"/>
          </a:p>
          <a:p>
            <a:pPr lvl="1"/>
            <a:r>
              <a:rPr lang="pt-BR" sz="2800" b="1" dirty="0"/>
              <a:t>Funcional</a:t>
            </a:r>
            <a:r>
              <a:rPr lang="pt-BR" sz="2800" dirty="0"/>
              <a:t>: orientado à funções (e.g., Javascript, Python*)</a:t>
            </a:r>
          </a:p>
          <a:p>
            <a:pPr marL="449262" lvl="1" indent="0">
              <a:buNone/>
            </a:pPr>
            <a:endParaRPr lang="pt-BR" sz="2800" dirty="0"/>
          </a:p>
          <a:p>
            <a:pPr lvl="1"/>
            <a:r>
              <a:rPr lang="pt-BR" sz="2800" b="1" dirty="0"/>
              <a:t>Orientado</a:t>
            </a:r>
            <a:r>
              <a:rPr lang="pt-BR" sz="2800" dirty="0"/>
              <a:t> ao Objeto: (e.g., Java, Python)</a:t>
            </a:r>
            <a:endParaRPr lang="en-US" sz="28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r>
              <a:rPr lang="pt-BR" sz="4400" dirty="0">
                <a:solidFill>
                  <a:schemeClr val="tx1"/>
                </a:solidFill>
              </a:rPr>
              <a:t>Paradigmas de Programação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11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11/09/2023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3356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t-BR" sz="4400" dirty="0"/>
              <a:t>Representação do Universo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12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11/09/2023</a:t>
              </a:fld>
              <a:endParaRPr lang="pt-BR" sz="1200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939198-07B5-8631-029E-4BA5B623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15" y="3728105"/>
            <a:ext cx="3039455" cy="227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8C12F75-A7CB-1EF0-2783-6E09A8A6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421" y="4010650"/>
            <a:ext cx="22764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6A7AE55-D1A4-3EA8-474D-8D61882CB41A}"/>
              </a:ext>
            </a:extLst>
          </p:cNvPr>
          <p:cNvCxnSpPr>
            <a:stCxn id="1026" idx="3"/>
            <a:endCxn id="1028" idx="1"/>
          </p:cNvCxnSpPr>
          <p:nvPr/>
        </p:nvCxnSpPr>
        <p:spPr>
          <a:xfrm flipV="1">
            <a:off x="4300670" y="4867900"/>
            <a:ext cx="348575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63AC9FBC-DA5F-5F1A-5530-4339A1579449}"/>
              </a:ext>
            </a:extLst>
          </p:cNvPr>
          <p:cNvSpPr txBox="1">
            <a:spLocks/>
          </p:cNvSpPr>
          <p:nvPr/>
        </p:nvSpPr>
        <p:spPr>
          <a:xfrm>
            <a:off x="1051117" y="1566001"/>
            <a:ext cx="10089766" cy="4484422"/>
          </a:xfrm>
          <a:prstGeom prst="rect">
            <a:avLst/>
          </a:prstGeom>
        </p:spPr>
        <p:txBody>
          <a:bodyPr rtlCol="0">
            <a:no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b="1" dirty="0"/>
              <a:t>Dados e suas características</a:t>
            </a:r>
          </a:p>
          <a:p>
            <a:pPr lvl="1"/>
            <a:r>
              <a:rPr lang="pt-BR" sz="2400" dirty="0"/>
              <a:t>Quais variáveis utilizar? </a:t>
            </a:r>
          </a:p>
          <a:p>
            <a:pPr lvl="1"/>
            <a:r>
              <a:rPr lang="pt-BR" sz="2400" dirty="0"/>
              <a:t>Como representar </a:t>
            </a:r>
            <a:r>
              <a:rPr lang="pt-BR" sz="2400" i="1" dirty="0"/>
              <a:t>digitalmente</a:t>
            </a:r>
            <a:r>
              <a:rPr lang="pt-BR" sz="2400" dirty="0"/>
              <a:t> o fenômeno </a:t>
            </a:r>
            <a:r>
              <a:rPr lang="pt-BR" sz="2400" i="1" dirty="0"/>
              <a:t>natural</a:t>
            </a:r>
            <a:r>
              <a:rPr lang="pt-BR" sz="2400" dirty="0"/>
              <a:t> de interesse?</a:t>
            </a:r>
          </a:p>
          <a:p>
            <a:pPr lvl="1"/>
            <a:r>
              <a:rPr lang="pt-BR" sz="2400" dirty="0"/>
              <a:t>Como e quanto amostrar as variáveis de interesse?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55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1409699" y="2145797"/>
            <a:ext cx="4609774" cy="823912"/>
          </a:xfrm>
        </p:spPr>
        <p:txBody>
          <a:bodyPr rtlCol="0">
            <a:noAutofit/>
          </a:bodyPr>
          <a:lstStyle/>
          <a:p>
            <a:r>
              <a:rPr lang="pt-BR" sz="4000" dirty="0"/>
              <a:t>Tipos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9C828A6-D29F-4AE3-AF6F-3E6F51720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9698" y="3025464"/>
            <a:ext cx="4609775" cy="3600000"/>
          </a:xfrm>
        </p:spPr>
        <p:txBody>
          <a:bodyPr/>
          <a:lstStyle/>
          <a:p>
            <a:pPr rtl="0">
              <a:lnSpc>
                <a:spcPct val="100000"/>
              </a:lnSpc>
            </a:pPr>
            <a:r>
              <a:rPr lang="pt-BR" sz="3200" dirty="0"/>
              <a:t>Vetorial</a:t>
            </a:r>
          </a:p>
          <a:p>
            <a:pPr rtl="0">
              <a:lnSpc>
                <a:spcPct val="100000"/>
              </a:lnSpc>
            </a:pPr>
            <a:r>
              <a:rPr lang="pt-BR" sz="3200" dirty="0"/>
              <a:t>Matricial</a:t>
            </a:r>
          </a:p>
          <a:p>
            <a:pPr rtl="0">
              <a:lnSpc>
                <a:spcPct val="100000"/>
              </a:lnSpc>
            </a:pPr>
            <a:r>
              <a:rPr lang="pt-BR" sz="3200" dirty="0"/>
              <a:t>Tabular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F6053C3-9A8A-41F8-9FEA-3A170031E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5797"/>
            <a:ext cx="4609774" cy="823912"/>
          </a:xfrm>
        </p:spPr>
        <p:txBody>
          <a:bodyPr>
            <a:normAutofit/>
          </a:bodyPr>
          <a:lstStyle/>
          <a:p>
            <a:r>
              <a:rPr lang="pt-BR" sz="4000" dirty="0"/>
              <a:t>Exemplos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65A0D148-DC52-4516-AD7A-3C69085B1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3025464"/>
            <a:ext cx="5761300" cy="360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3200" dirty="0"/>
              <a:t>Shapefile, </a:t>
            </a:r>
            <a:r>
              <a:rPr lang="pt-BR" sz="3200" dirty="0" err="1"/>
              <a:t>Geojson</a:t>
            </a:r>
            <a:r>
              <a:rPr lang="pt-BR" sz="3200" dirty="0"/>
              <a:t>, </a:t>
            </a:r>
            <a:r>
              <a:rPr lang="pt-BR" sz="3200" dirty="0" err="1"/>
              <a:t>Netcdf</a:t>
            </a:r>
            <a:endParaRPr lang="pt-BR" sz="3200" dirty="0"/>
          </a:p>
          <a:p>
            <a:pPr>
              <a:lnSpc>
                <a:spcPct val="100000"/>
              </a:lnSpc>
            </a:pPr>
            <a:r>
              <a:rPr lang="pt-BR" sz="3200" dirty="0" err="1"/>
              <a:t>Netcdf</a:t>
            </a:r>
            <a:r>
              <a:rPr lang="pt-BR" sz="3200" dirty="0"/>
              <a:t> ,</a:t>
            </a:r>
            <a:r>
              <a:rPr lang="pt-BR" sz="3200" dirty="0" err="1"/>
              <a:t>Hdf</a:t>
            </a:r>
            <a:r>
              <a:rPr lang="pt-BR" sz="3200" dirty="0"/>
              <a:t>, </a:t>
            </a:r>
            <a:r>
              <a:rPr lang="pt-BR" sz="3200" dirty="0" err="1"/>
              <a:t>Geotiff</a:t>
            </a:r>
            <a:r>
              <a:rPr lang="pt-BR" sz="3200" dirty="0"/>
              <a:t>, </a:t>
            </a:r>
            <a:r>
              <a:rPr lang="pt-BR" sz="3200" dirty="0" err="1"/>
              <a:t>Tiff</a:t>
            </a:r>
            <a:r>
              <a:rPr lang="pt-BR" sz="3200" dirty="0"/>
              <a:t>, Jpeg</a:t>
            </a:r>
          </a:p>
          <a:p>
            <a:pPr>
              <a:lnSpc>
                <a:spcPct val="100000"/>
              </a:lnSpc>
            </a:pPr>
            <a:r>
              <a:rPr lang="pt-BR" sz="3200" dirty="0" err="1"/>
              <a:t>CSV</a:t>
            </a:r>
            <a:r>
              <a:rPr lang="pt-BR" sz="3200" dirty="0"/>
              <a:t>, TXT, </a:t>
            </a:r>
            <a:r>
              <a:rPr lang="pt-BR" sz="3200" dirty="0" err="1"/>
              <a:t>xlsx</a:t>
            </a:r>
            <a:r>
              <a:rPr lang="pt-BR" sz="3200" dirty="0"/>
              <a:t>, </a:t>
            </a:r>
            <a:r>
              <a:rPr lang="pt-BR" sz="3200" dirty="0" err="1"/>
              <a:t>DBF</a:t>
            </a:r>
            <a:r>
              <a:rPr lang="pt-BR" sz="3200" dirty="0"/>
              <a:t>, etc.</a:t>
            </a:r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B6819188-31F4-4486-9456-D9FF7ACC3340}"/>
              </a:ext>
            </a:extLst>
          </p:cNvPr>
          <p:cNvSpPr txBox="1">
            <a:spLocks/>
          </p:cNvSpPr>
          <p:nvPr/>
        </p:nvSpPr>
        <p:spPr>
          <a:xfrm>
            <a:off x="-267480" y="977744"/>
            <a:ext cx="7964129" cy="1120877"/>
          </a:xfrm>
          <a:prstGeom prst="rect">
            <a:avLst/>
          </a:prstGeom>
        </p:spPr>
        <p:txBody>
          <a:bodyPr vert="horz" lIns="90000" tIns="0" rIns="9000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912D6CF-98C1-288C-2B63-529F2BF7C8B2}"/>
              </a:ext>
            </a:extLst>
          </p:cNvPr>
          <p:cNvCxnSpPr>
            <a:cxnSpLocks/>
          </p:cNvCxnSpPr>
          <p:nvPr/>
        </p:nvCxnSpPr>
        <p:spPr>
          <a:xfrm>
            <a:off x="3510643" y="3343477"/>
            <a:ext cx="2503202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D89F9E6-54DA-0132-DD00-B7ECC9F89380}"/>
              </a:ext>
            </a:extLst>
          </p:cNvPr>
          <p:cNvCxnSpPr>
            <a:cxnSpLocks/>
          </p:cNvCxnSpPr>
          <p:nvPr/>
        </p:nvCxnSpPr>
        <p:spPr>
          <a:xfrm>
            <a:off x="3510643" y="3946972"/>
            <a:ext cx="2503202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CFB621E-D423-4301-0846-3D205A7DDC1C}"/>
              </a:ext>
            </a:extLst>
          </p:cNvPr>
          <p:cNvCxnSpPr>
            <a:cxnSpLocks/>
          </p:cNvCxnSpPr>
          <p:nvPr/>
        </p:nvCxnSpPr>
        <p:spPr>
          <a:xfrm>
            <a:off x="3510643" y="4588193"/>
            <a:ext cx="2503202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BBEAD46-86D6-6C85-541C-48CF2E8762C3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18" name="Espaço Reservado para Número de Slide 2">
              <a:extLst>
                <a:ext uri="{FF2B5EF4-FFF2-40B4-BE49-F238E27FC236}">
                  <a16:creationId xmlns:a16="http://schemas.microsoft.com/office/drawing/2014/main" id="{1B9356BD-D40B-5D5C-997B-D45B9E526745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13</a:t>
              </a:fld>
              <a:endParaRPr lang="pt-BR" sz="1200" dirty="0"/>
            </a:p>
          </p:txBody>
        </p:sp>
        <p:sp>
          <p:nvSpPr>
            <p:cNvPr id="19" name="Espaço Reservado para Data 3">
              <a:extLst>
                <a:ext uri="{FF2B5EF4-FFF2-40B4-BE49-F238E27FC236}">
                  <a16:creationId xmlns:a16="http://schemas.microsoft.com/office/drawing/2014/main" id="{5504E568-975D-CD39-9428-B54B00B6494E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11/09/2023</a:t>
              </a:fld>
              <a:endParaRPr lang="pt-BR" sz="1200" dirty="0"/>
            </a:p>
          </p:txBody>
        </p:sp>
      </p:grpSp>
      <p:sp>
        <p:nvSpPr>
          <p:cNvPr id="20" name="Título 3">
            <a:extLst>
              <a:ext uri="{FF2B5EF4-FFF2-40B4-BE49-F238E27FC236}">
                <a16:creationId xmlns:a16="http://schemas.microsoft.com/office/drawing/2014/main" id="{A169BF74-FAC8-1DEA-AD65-D9DCB1C5706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71949" cy="756000"/>
          </a:xfrm>
          <a:prstGeom prst="rect">
            <a:avLst/>
          </a:prstGeom>
        </p:spPr>
        <p:txBody>
          <a:bodyPr vert="horz" lIns="90000" tIns="0" rIns="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Dados: tipos e formatos</a:t>
            </a:r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83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1409699" y="1638009"/>
            <a:ext cx="4609774" cy="697508"/>
          </a:xfrm>
        </p:spPr>
        <p:txBody>
          <a:bodyPr rtlCol="0">
            <a:noAutofit/>
          </a:bodyPr>
          <a:lstStyle/>
          <a:p>
            <a:r>
              <a:rPr lang="pt-BR" sz="4000" dirty="0"/>
              <a:t>Tipo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9C828A6-D29F-4AE3-AF6F-3E6F51720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9698" y="2517676"/>
            <a:ext cx="4609775" cy="1120877"/>
          </a:xfrm>
        </p:spPr>
        <p:txBody>
          <a:bodyPr>
            <a:normAutofit/>
          </a:bodyPr>
          <a:lstStyle/>
          <a:p>
            <a:pPr rtl="0"/>
            <a:r>
              <a:rPr lang="pt-BR" sz="2800" dirty="0"/>
              <a:t>Relacional</a:t>
            </a:r>
          </a:p>
          <a:p>
            <a:pPr rtl="0"/>
            <a:r>
              <a:rPr lang="pt-BR" sz="2800" dirty="0"/>
              <a:t>Non-relacional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F6053C3-9A8A-41F8-9FEA-3A170031E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38009"/>
            <a:ext cx="4609774" cy="697508"/>
          </a:xfrm>
        </p:spPr>
        <p:txBody>
          <a:bodyPr>
            <a:normAutofit/>
          </a:bodyPr>
          <a:lstStyle/>
          <a:p>
            <a:r>
              <a:rPr lang="pt-BR" sz="4000" dirty="0"/>
              <a:t>Exemplo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65A0D148-DC52-4516-AD7A-3C69085B1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17676"/>
            <a:ext cx="5458627" cy="1120877"/>
          </a:xfrm>
        </p:spPr>
        <p:txBody>
          <a:bodyPr>
            <a:normAutofit fontScale="92500"/>
          </a:bodyPr>
          <a:lstStyle/>
          <a:p>
            <a:r>
              <a:rPr lang="pt-BR" sz="2800" dirty="0"/>
              <a:t>SQL, Post-GIS, Azure</a:t>
            </a:r>
          </a:p>
          <a:p>
            <a:r>
              <a:rPr lang="pt-BR" sz="2800" dirty="0"/>
              <a:t>Facebook, No-SQL, </a:t>
            </a:r>
            <a:r>
              <a:rPr lang="pt-BR" sz="2800" dirty="0" err="1"/>
              <a:t>MONGODB</a:t>
            </a:r>
            <a:endParaRPr lang="pt-BR" sz="2800" dirty="0"/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B6819188-31F4-4486-9456-D9FF7ACC3340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7964129" cy="1120877"/>
          </a:xfrm>
          <a:prstGeom prst="rect">
            <a:avLst/>
          </a:prstGeom>
        </p:spPr>
        <p:txBody>
          <a:bodyPr vert="horz" lIns="90000" tIns="0" rIns="9000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8C6ADEA3-7A1A-48B8-8C2A-A133C6988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98" y="3820712"/>
            <a:ext cx="7338151" cy="255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3">
            <a:extLst>
              <a:ext uri="{FF2B5EF4-FFF2-40B4-BE49-F238E27FC236}">
                <a16:creationId xmlns:a16="http://schemas.microsoft.com/office/drawing/2014/main" id="{FF2BC2BA-B739-4D4B-BF89-0AB9C338023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71949" cy="756000"/>
          </a:xfrm>
          <a:prstGeom prst="rect">
            <a:avLst/>
          </a:prstGeom>
        </p:spPr>
        <p:txBody>
          <a:bodyPr vert="horz" lIns="90000" tIns="0" rIns="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Dados: armazenamento</a:t>
            </a:r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5B797030-0192-397B-C4B1-1CE941BB6605}"/>
              </a:ext>
            </a:extLst>
          </p:cNvPr>
          <p:cNvCxnSpPr>
            <a:cxnSpLocks/>
          </p:cNvCxnSpPr>
          <p:nvPr/>
        </p:nvCxnSpPr>
        <p:spPr>
          <a:xfrm>
            <a:off x="4281687" y="2757152"/>
            <a:ext cx="165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C7473470-2423-F525-2BA3-AB3FAAEF610D}"/>
              </a:ext>
            </a:extLst>
          </p:cNvPr>
          <p:cNvCxnSpPr>
            <a:cxnSpLocks/>
          </p:cNvCxnSpPr>
          <p:nvPr/>
        </p:nvCxnSpPr>
        <p:spPr>
          <a:xfrm>
            <a:off x="4283442" y="3267288"/>
            <a:ext cx="165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4FBE7DF-4975-85E6-EDDD-CEA4ECC62F8A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16" name="Espaço Reservado para Número de Slide 2">
              <a:extLst>
                <a:ext uri="{FF2B5EF4-FFF2-40B4-BE49-F238E27FC236}">
                  <a16:creationId xmlns:a16="http://schemas.microsoft.com/office/drawing/2014/main" id="{24769836-F928-24A9-6710-5A4B2FA478F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14</a:t>
              </a:fld>
              <a:endParaRPr lang="pt-BR" sz="1200" dirty="0"/>
            </a:p>
          </p:txBody>
        </p:sp>
        <p:sp>
          <p:nvSpPr>
            <p:cNvPr id="17" name="Espaço Reservado para Data 3">
              <a:extLst>
                <a:ext uri="{FF2B5EF4-FFF2-40B4-BE49-F238E27FC236}">
                  <a16:creationId xmlns:a16="http://schemas.microsoft.com/office/drawing/2014/main" id="{4F3589F1-3A0E-A1B6-A971-9D1F34F894E6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11/09/2023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746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410026" y="938151"/>
            <a:ext cx="9371949" cy="1382354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rgbClr val="7030A0"/>
                </a:solidFill>
              </a:rPr>
              <a:t>Protocolos de comunicação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9C828A6-D29F-4AE3-AF6F-3E6F51720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9698" y="2046043"/>
            <a:ext cx="9176273" cy="4156236"/>
          </a:xfrm>
        </p:spPr>
        <p:txBody>
          <a:bodyPr>
            <a:normAutofit/>
          </a:bodyPr>
          <a:lstStyle/>
          <a:p>
            <a:pPr rtl="0">
              <a:lnSpc>
                <a:spcPct val="150000"/>
              </a:lnSpc>
            </a:pPr>
            <a:r>
              <a:rPr lang="pt-BR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FTP(</a:t>
            </a:r>
            <a:r>
              <a:rPr lang="pt-BR" sz="2800" b="1" i="0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 </a:t>
            </a:r>
            <a:r>
              <a:rPr lang="pt-BR" sz="2800" b="1" i="0" dirty="0" err="1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</a:t>
            </a:r>
            <a:r>
              <a:rPr lang="pt-BR" sz="2800" b="1" i="0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800" b="1" i="0" dirty="0" err="1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pt-BR" sz="2800" b="1" i="0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BR" sz="2800" b="1" i="0" dirty="0">
              <a:effectLst/>
              <a:latin typeface="Arial" panose="020B0604020202020204" pitchFamily="34" charset="0"/>
            </a:endParaRPr>
          </a:p>
          <a:p>
            <a:pPr rtl="0">
              <a:lnSpc>
                <a:spcPct val="150000"/>
              </a:lnSpc>
            </a:pPr>
            <a:r>
              <a:rPr lang="pt-BR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FTPS (</a:t>
            </a:r>
            <a:r>
              <a:rPr lang="pt-BR" sz="2800" b="1" i="0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FTP-SSL</a:t>
            </a:r>
            <a:r>
              <a:rPr lang="pt-BR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BR" sz="3200" dirty="0"/>
          </a:p>
          <a:p>
            <a:pPr rtl="0">
              <a:lnSpc>
                <a:spcPct val="150000"/>
              </a:lnSpc>
            </a:pPr>
            <a:r>
              <a:rPr lang="pt-BR" sz="3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SSH (</a:t>
            </a:r>
            <a:r>
              <a:rPr lang="pt-BR" sz="2800" b="1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Secure</a:t>
            </a:r>
            <a:r>
              <a:rPr lang="pt-BR" sz="28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Shell </a:t>
            </a:r>
            <a:r>
              <a:rPr lang="pt-BR" sz="2800" b="1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pt-BR" sz="3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BR" sz="3200" dirty="0"/>
          </a:p>
          <a:p>
            <a:pPr rtl="0">
              <a:lnSpc>
                <a:spcPct val="150000"/>
              </a:lnSpc>
            </a:pPr>
            <a:r>
              <a:rPr lang="pt-BR" sz="3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(</a:t>
            </a:r>
            <a:r>
              <a:rPr lang="pt-BR" sz="28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Hypertext </a:t>
            </a:r>
            <a:r>
              <a:rPr lang="pt-BR" sz="2800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</a:t>
            </a:r>
            <a:r>
              <a:rPr lang="pt-BR" sz="28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800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pt-BR" sz="3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BR" sz="3200" dirty="0"/>
          </a:p>
          <a:p>
            <a:pPr rtl="0">
              <a:lnSpc>
                <a:spcPct val="150000"/>
              </a:lnSpc>
            </a:pPr>
            <a:r>
              <a:rPr lang="pt-BR" sz="3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 (</a:t>
            </a:r>
            <a:r>
              <a:rPr lang="pt-BR" sz="28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Hypertext </a:t>
            </a:r>
            <a:r>
              <a:rPr lang="pt-BR" sz="2800" b="1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</a:t>
            </a:r>
            <a:r>
              <a:rPr lang="pt-BR" sz="28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800" b="1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pt-BR" sz="28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800" b="1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Secure</a:t>
            </a:r>
            <a:r>
              <a:rPr lang="pt-BR" sz="3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BR" sz="3200" dirty="0"/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B6819188-31F4-4486-9456-D9FF7ACC3340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7964129" cy="1120877"/>
          </a:xfrm>
          <a:prstGeom prst="rect">
            <a:avLst/>
          </a:prstGeom>
        </p:spPr>
        <p:txBody>
          <a:bodyPr vert="horz" lIns="90000" tIns="0" rIns="9000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F4F529-CA3F-48B1-A794-957283B13355}"/>
              </a:ext>
            </a:extLst>
          </p:cNvPr>
          <p:cNvSpPr txBox="1"/>
          <p:nvPr/>
        </p:nvSpPr>
        <p:spPr>
          <a:xfrm>
            <a:off x="10463349" y="6581537"/>
            <a:ext cx="1768605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r>
              <a:rPr lang="pt-BR" dirty="0" err="1">
                <a:solidFill>
                  <a:srgbClr val="FF3399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Further</a:t>
            </a:r>
            <a:r>
              <a:rPr lang="pt-BR" dirty="0">
                <a:solidFill>
                  <a:srgbClr val="FF3399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dirty="0" err="1">
                <a:solidFill>
                  <a:srgbClr val="FF3399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reading</a:t>
            </a:r>
            <a:endParaRPr lang="pt-BR" dirty="0">
              <a:solidFill>
                <a:srgbClr val="FF3399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FF2BC2BA-B739-4D4B-BF89-0AB9C338023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71949" cy="756000"/>
          </a:xfrm>
          <a:prstGeom prst="rect">
            <a:avLst/>
          </a:prstGeom>
        </p:spPr>
        <p:txBody>
          <a:bodyPr vert="horz" lIns="90000" tIns="0" rIns="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Dados: 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acesso</a:t>
            </a:r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F8F1C4B-54B3-F669-2B1B-97C7A4416A0E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8" name="Espaço Reservado para Número de Slide 2">
              <a:extLst>
                <a:ext uri="{FF2B5EF4-FFF2-40B4-BE49-F238E27FC236}">
                  <a16:creationId xmlns:a16="http://schemas.microsoft.com/office/drawing/2014/main" id="{03953761-A471-3215-26AE-2CF07584258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15</a:t>
              </a:fld>
              <a:endParaRPr lang="pt-BR" sz="1200" dirty="0"/>
            </a:p>
          </p:txBody>
        </p:sp>
        <p:sp>
          <p:nvSpPr>
            <p:cNvPr id="9" name="Espaço Reservado para Data 3">
              <a:extLst>
                <a:ext uri="{FF2B5EF4-FFF2-40B4-BE49-F238E27FC236}">
                  <a16:creationId xmlns:a16="http://schemas.microsoft.com/office/drawing/2014/main" id="{F74ECA5D-0C01-35C7-AA3D-D7431C2461EE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11/09/2023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504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dados de saúde</a:t>
            </a:r>
          </a:p>
          <a:p>
            <a:pPr marL="1062038" lvl="1" indent="-354013"/>
            <a:r>
              <a:rPr lang="pt-BR" sz="4400" dirty="0"/>
              <a:t>Brasil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82A23F4-95ED-3BB1-B866-DD3497A8B0E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B3F34925-F14B-FE53-3830-40382A3362E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16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D8F8DC41-511E-5D72-2EF5-5E6ECE0CE62A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11/09/2023</a:t>
              </a:fld>
              <a:endParaRPr lang="pt-BR" sz="1200" dirty="0"/>
            </a:p>
          </p:txBody>
        </p:sp>
      </p:grp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ABB46A26-2EF8-6327-3FB6-38BF5AB38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270" y="3429000"/>
            <a:ext cx="2381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5"/>
            <a:extLst>
              <a:ext uri="{FF2B5EF4-FFF2-40B4-BE49-F238E27FC236}">
                <a16:creationId xmlns:a16="http://schemas.microsoft.com/office/drawing/2014/main" id="{21EF2973-7333-5C4F-B3B5-4F3166A9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57" y="3429000"/>
            <a:ext cx="36099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08F1B56-D033-538D-0C61-2B47A9FF0C12}"/>
              </a:ext>
            </a:extLst>
          </p:cNvPr>
          <p:cNvCxnSpPr>
            <a:stCxn id="2054" idx="3"/>
            <a:endCxn id="2050" idx="1"/>
          </p:cNvCxnSpPr>
          <p:nvPr/>
        </p:nvCxnSpPr>
        <p:spPr>
          <a:xfrm>
            <a:off x="5576532" y="4286250"/>
            <a:ext cx="126873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49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705013" y="1566001"/>
            <a:ext cx="10781973" cy="4620682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dados sociodemográficos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82A23F4-95ED-3BB1-B866-DD3497A8B0E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B3F34925-F14B-FE53-3830-40382A3362E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17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D8F8DC41-511E-5D72-2EF5-5E6ECE0CE62A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11/09/2023</a:t>
              </a:fld>
              <a:endParaRPr lang="pt-BR" sz="1200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FED8635-681B-524F-D639-CEDF95D44FBF}"/>
              </a:ext>
            </a:extLst>
          </p:cNvPr>
          <p:cNvGrpSpPr/>
          <p:nvPr/>
        </p:nvGrpSpPr>
        <p:grpSpPr>
          <a:xfrm>
            <a:off x="953734" y="2597921"/>
            <a:ext cx="10832762" cy="3802879"/>
            <a:chOff x="1397053" y="2597921"/>
            <a:chExt cx="10832762" cy="3802879"/>
          </a:xfrm>
        </p:grpSpPr>
        <p:pic>
          <p:nvPicPr>
            <p:cNvPr id="4098" name="Picture 2">
              <a:hlinkClick r:id="rId3"/>
              <a:extLst>
                <a:ext uri="{FF2B5EF4-FFF2-40B4-BE49-F238E27FC236}">
                  <a16:creationId xmlns:a16="http://schemas.microsoft.com/office/drawing/2014/main" id="{69BBC3C7-A213-EAC4-B7DB-A41683EE19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7053" y="3882022"/>
              <a:ext cx="3611509" cy="1203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agem 13">
              <a:hlinkClick r:id="rId5"/>
              <a:extLst>
                <a:ext uri="{FF2B5EF4-FFF2-40B4-BE49-F238E27FC236}">
                  <a16:creationId xmlns:a16="http://schemas.microsoft.com/office/drawing/2014/main" id="{3B9522D6-A626-4AB5-13F2-334D9A6E9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5283"/>
            <a:stretch/>
          </p:blipFill>
          <p:spPr>
            <a:xfrm>
              <a:off x="6125095" y="2597921"/>
              <a:ext cx="6104720" cy="3802879"/>
            </a:xfrm>
            <a:prstGeom prst="rect">
              <a:avLst/>
            </a:prstGeom>
          </p:spPr>
        </p:pic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D4B7FB0-DCE3-164D-423A-0AF197FE57D1}"/>
              </a:ext>
            </a:extLst>
          </p:cNvPr>
          <p:cNvCxnSpPr>
            <a:cxnSpLocks/>
            <a:stCxn id="4098" idx="3"/>
            <a:endCxn id="14" idx="1"/>
          </p:cNvCxnSpPr>
          <p:nvPr/>
        </p:nvCxnSpPr>
        <p:spPr>
          <a:xfrm>
            <a:off x="4565243" y="4483940"/>
            <a:ext cx="1116533" cy="154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08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S.R:</a:t>
            </a:r>
          </a:p>
          <a:p>
            <a:pPr marL="1062038" lvl="1" indent="-354013"/>
            <a:r>
              <a:rPr lang="pt-BR" sz="4400" dirty="0" err="1"/>
              <a:t>Copernicus</a:t>
            </a:r>
            <a:r>
              <a:rPr lang="pt-BR" sz="4400" dirty="0"/>
              <a:t> (Europa)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pic>
        <p:nvPicPr>
          <p:cNvPr id="3" name="Imagem 2">
            <a:hlinkClick r:id="rId3"/>
            <a:extLst>
              <a:ext uri="{FF2B5EF4-FFF2-40B4-BE49-F238E27FC236}">
                <a16:creationId xmlns:a16="http://schemas.microsoft.com/office/drawing/2014/main" id="{2514009D-5DC5-9EB2-E247-57BBE57BA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516" y="2945647"/>
            <a:ext cx="8316969" cy="3604745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182A23F4-95ED-3BB1-B866-DD3497A8B0E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B3F34925-F14B-FE53-3830-40382A3362E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18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D8F8DC41-511E-5D72-2EF5-5E6ECE0CE62A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11/09/2023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987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S.R:</a:t>
            </a:r>
          </a:p>
          <a:p>
            <a:pPr marL="1062038" lvl="1" indent="-354013"/>
            <a:r>
              <a:rPr lang="pt-BR" sz="4400" dirty="0"/>
              <a:t>NASA (EUA)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pic>
        <p:nvPicPr>
          <p:cNvPr id="7" name="Imagem 6">
            <a:hlinkClick r:id="rId3"/>
            <a:extLst>
              <a:ext uri="{FF2B5EF4-FFF2-40B4-BE49-F238E27FC236}">
                <a16:creationId xmlns:a16="http://schemas.microsoft.com/office/drawing/2014/main" id="{FE55FE6E-E082-21E4-3397-3FA8D2616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756" y="2881532"/>
            <a:ext cx="8522489" cy="3643737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49699C6-E485-C889-08DA-BF91DB8039FB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8" name="Espaço Reservado para Número de Slide 2">
              <a:extLst>
                <a:ext uri="{FF2B5EF4-FFF2-40B4-BE49-F238E27FC236}">
                  <a16:creationId xmlns:a16="http://schemas.microsoft.com/office/drawing/2014/main" id="{1D4F36F3-3318-DA30-3DB9-2738006216F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19</a:t>
              </a:fld>
              <a:endParaRPr lang="pt-BR" sz="1200" dirty="0"/>
            </a:p>
          </p:txBody>
        </p:sp>
        <p:sp>
          <p:nvSpPr>
            <p:cNvPr id="9" name="Espaço Reservado para Data 3">
              <a:extLst>
                <a:ext uri="{FF2B5EF4-FFF2-40B4-BE49-F238E27FC236}">
                  <a16:creationId xmlns:a16="http://schemas.microsoft.com/office/drawing/2014/main" id="{F6C111E5-E0FA-852E-49D1-9C49003A35AB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11/09/2023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064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738093" y="977344"/>
            <a:ext cx="4361600" cy="10963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8000" dirty="0">
                <a:solidFill>
                  <a:srgbClr val="FFC000"/>
                </a:solidFill>
              </a:rPr>
              <a:t>Contato</a:t>
            </a:r>
            <a:endParaRPr sz="8000" dirty="0">
              <a:solidFill>
                <a:srgbClr val="FFC000"/>
              </a:solidFill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1781A1"/>
                </a:solidFill>
              </a:rPr>
              <a:pPr defTabSz="1219170">
                <a:buClr>
                  <a:srgbClr val="000000"/>
                </a:buClr>
              </a:pPr>
              <a:t>2</a:t>
            </a:fld>
            <a:endParaRPr kern="0" dirty="0">
              <a:solidFill>
                <a:srgbClr val="1781A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431" y="1461000"/>
            <a:ext cx="2952000" cy="3936000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221;p14"/>
          <p:cNvSpPr txBox="1">
            <a:spLocks/>
          </p:cNvSpPr>
          <p:nvPr/>
        </p:nvSpPr>
        <p:spPr>
          <a:xfrm>
            <a:off x="1738093" y="2271344"/>
            <a:ext cx="4731795" cy="430618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 defTabSz="1219170">
              <a:buClr>
                <a:srgbClr val="10E7D9"/>
              </a:buClr>
              <a:buNone/>
            </a:pPr>
            <a:r>
              <a:rPr lang="en-US" sz="3733" b="1" kern="0" dirty="0">
                <a:solidFill>
                  <a:srgbClr val="10E7D9"/>
                </a:solidFill>
              </a:rPr>
              <a:t>Philipe Riskalla Leal</a:t>
            </a:r>
          </a:p>
          <a:p>
            <a:pPr marL="0" indent="0" defTabSz="1219170">
              <a:buClr>
                <a:srgbClr val="10E7D9"/>
              </a:buClr>
              <a:buNone/>
            </a:pPr>
            <a:endParaRPr lang="en-US" sz="1400" kern="0" dirty="0">
              <a:solidFill>
                <a:srgbClr val="FFFFFF"/>
              </a:solidFill>
            </a:endParaRPr>
          </a:p>
          <a:p>
            <a:pPr marL="0" indent="0" defTabSz="1219170">
              <a:buClr>
                <a:srgbClr val="10E7D9"/>
              </a:buClr>
              <a:buNone/>
            </a:pPr>
            <a:r>
              <a:rPr lang="en-US" kern="0" dirty="0" err="1">
                <a:solidFill>
                  <a:srgbClr val="FFFFFF"/>
                </a:solidFill>
              </a:rPr>
              <a:t>Biólogo</a:t>
            </a:r>
            <a:r>
              <a:rPr lang="en-US" kern="0" dirty="0">
                <a:solidFill>
                  <a:srgbClr val="FFFFFF"/>
                </a:solidFill>
              </a:rPr>
              <a:t> da Universidade Federal de São Paulo (</a:t>
            </a:r>
            <a:r>
              <a:rPr lang="en-US" kern="0" dirty="0" err="1">
                <a:solidFill>
                  <a:srgbClr val="FFFFFF"/>
                </a:solidFill>
              </a:rPr>
              <a:t>UNIFESP</a:t>
            </a:r>
            <a:r>
              <a:rPr lang="en-US" kern="0" dirty="0">
                <a:solidFill>
                  <a:srgbClr val="FFFFFF"/>
                </a:solidFill>
              </a:rPr>
              <a:t>)</a:t>
            </a:r>
          </a:p>
          <a:p>
            <a:pPr marL="0" indent="0" defTabSz="1219170">
              <a:buClr>
                <a:srgbClr val="10E7D9"/>
              </a:buClr>
              <a:buNone/>
            </a:pPr>
            <a:endParaRPr lang="en-US" kern="0" dirty="0">
              <a:solidFill>
                <a:srgbClr val="FFFFFF"/>
              </a:solidFill>
            </a:endParaRPr>
          </a:p>
          <a:p>
            <a:pPr marL="0" indent="0" defTabSz="1219170">
              <a:buClr>
                <a:srgbClr val="10E7D9"/>
              </a:buClr>
              <a:buNone/>
            </a:pPr>
            <a:r>
              <a:rPr lang="en-US" kern="0" dirty="0">
                <a:solidFill>
                  <a:srgbClr val="FFFFFF"/>
                </a:solidFill>
              </a:rPr>
              <a:t>Mestre </a:t>
            </a:r>
            <a:r>
              <a:rPr lang="en-US" kern="0" dirty="0" err="1">
                <a:solidFill>
                  <a:srgbClr val="FFFFFF"/>
                </a:solidFill>
              </a:rPr>
              <a:t>em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Ciências</a:t>
            </a:r>
            <a:r>
              <a:rPr lang="en-US" kern="0" dirty="0">
                <a:solidFill>
                  <a:srgbClr val="FFFFFF"/>
                </a:solidFill>
              </a:rPr>
              <a:t> pela Universidade de São Paulo (USP)</a:t>
            </a:r>
            <a:br>
              <a:rPr lang="en-US" kern="0" dirty="0">
                <a:solidFill>
                  <a:srgbClr val="FFFFFF"/>
                </a:solidFill>
              </a:rPr>
            </a:br>
            <a:endParaRPr lang="en-US" kern="0" dirty="0">
              <a:solidFill>
                <a:srgbClr val="FFFFFF"/>
              </a:solidFill>
            </a:endParaRPr>
          </a:p>
          <a:p>
            <a:pPr marL="0" indent="0" defTabSz="1219170">
              <a:buClr>
                <a:srgbClr val="10E7D9"/>
              </a:buClr>
              <a:buNone/>
            </a:pPr>
            <a:r>
              <a:rPr lang="en-US" kern="0" dirty="0">
                <a:solidFill>
                  <a:srgbClr val="FFFFFF"/>
                </a:solidFill>
              </a:rPr>
              <a:t>PhD </a:t>
            </a:r>
            <a:r>
              <a:rPr lang="en-US" kern="0" dirty="0" err="1">
                <a:solidFill>
                  <a:srgbClr val="FFFFFF"/>
                </a:solidFill>
              </a:rPr>
              <a:t>em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Sensoriamento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Remoto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pelo</a:t>
            </a:r>
            <a:r>
              <a:rPr lang="en-US" kern="0" dirty="0">
                <a:solidFill>
                  <a:srgbClr val="FFFFFF"/>
                </a:solidFill>
              </a:rPr>
              <a:t> Instituto Nacional de Pesquisas Espaciais (</a:t>
            </a:r>
            <a:r>
              <a:rPr lang="en-US" kern="0" dirty="0" err="1">
                <a:solidFill>
                  <a:srgbClr val="FFFFFF"/>
                </a:solidFill>
              </a:rPr>
              <a:t>INPE</a:t>
            </a:r>
            <a:r>
              <a:rPr lang="en-US" kern="0" dirty="0">
                <a:solidFill>
                  <a:srgbClr val="FFFFFF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S.R:</a:t>
            </a:r>
          </a:p>
          <a:p>
            <a:pPr marL="1062038" lvl="1" indent="-354013"/>
            <a:r>
              <a:rPr lang="pt-BR" sz="4400" dirty="0" err="1"/>
              <a:t>ISRO</a:t>
            </a:r>
            <a:r>
              <a:rPr lang="pt-BR" sz="4400" dirty="0"/>
              <a:t> (Índia)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pic>
        <p:nvPicPr>
          <p:cNvPr id="3" name="Imagem 2">
            <a:hlinkClick r:id="rId3"/>
            <a:extLst>
              <a:ext uri="{FF2B5EF4-FFF2-40B4-BE49-F238E27FC236}">
                <a16:creationId xmlns:a16="http://schemas.microsoft.com/office/drawing/2014/main" id="{07F49633-DEA3-FF59-21C5-2EE51AB41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6" y="2828261"/>
            <a:ext cx="8727428" cy="375329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BAF78C5-FEC4-6CE2-5C5A-0D98B61AD55D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C0F3BBE7-8991-850B-A3B3-289B722698B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20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AD0FE475-91E0-E303-9EA6-79C8958DA508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11/09/2023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94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S.R:</a:t>
            </a:r>
          </a:p>
          <a:p>
            <a:pPr marL="1062038" lvl="1" indent="-354013"/>
            <a:r>
              <a:rPr lang="pt-BR" sz="4400" dirty="0"/>
              <a:t>INPE (Brasil)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pic>
        <p:nvPicPr>
          <p:cNvPr id="6" name="Imagem 5">
            <a:hlinkClick r:id="rId3"/>
            <a:extLst>
              <a:ext uri="{FF2B5EF4-FFF2-40B4-BE49-F238E27FC236}">
                <a16:creationId xmlns:a16="http://schemas.microsoft.com/office/drawing/2014/main" id="{7F204F89-18CD-DA5E-5188-97CA24D56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532" y="2881423"/>
            <a:ext cx="8408937" cy="365760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913C975-BCB5-3EEC-ACC9-FB0E981F821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8" name="Espaço Reservado para Número de Slide 2">
              <a:extLst>
                <a:ext uri="{FF2B5EF4-FFF2-40B4-BE49-F238E27FC236}">
                  <a16:creationId xmlns:a16="http://schemas.microsoft.com/office/drawing/2014/main" id="{49FD6459-E411-1EF9-2059-BF23B01D086B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21</a:t>
              </a:fld>
              <a:endParaRPr lang="pt-BR" sz="1200" dirty="0"/>
            </a:p>
          </p:txBody>
        </p:sp>
        <p:sp>
          <p:nvSpPr>
            <p:cNvPr id="9" name="Espaço Reservado para Data 3">
              <a:extLst>
                <a:ext uri="{FF2B5EF4-FFF2-40B4-BE49-F238E27FC236}">
                  <a16:creationId xmlns:a16="http://schemas.microsoft.com/office/drawing/2014/main" id="{7721893B-6107-5C43-1517-20077E5340D9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11/09/2023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857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676894" y="1531917"/>
            <a:ext cx="11067802" cy="4654766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>
                <a:solidFill>
                  <a:schemeClr val="tx1"/>
                </a:solidFill>
                <a:latin typeface="inter"/>
              </a:rPr>
              <a:t>Thompson, Maurice J.. Python: 3 Manuscripts in 1 book: - Python Programming For Beginners - Python Programming For Intermediates - Python Programming for Advanced (Your place to learn Python with ease Book </a:t>
            </a:r>
            <a:r>
              <a:rPr lang="en-US" sz="2400">
                <a:solidFill>
                  <a:schemeClr val="tx1"/>
                </a:solidFill>
                <a:latin typeface="inter"/>
              </a:rPr>
              <a:t>4).</a:t>
            </a:r>
            <a:endParaRPr lang="pt-BR" sz="24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Referências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00569B6-058A-595B-F809-AFEDB44D510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16" name="Espaço Reservado para Número de Slide 2">
              <a:extLst>
                <a:ext uri="{FF2B5EF4-FFF2-40B4-BE49-F238E27FC236}">
                  <a16:creationId xmlns:a16="http://schemas.microsoft.com/office/drawing/2014/main" id="{09ADCE15-4DE1-349E-CC52-A2C79BA3BCBB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22</a:t>
              </a:fld>
              <a:endParaRPr lang="pt-BR" sz="1200" dirty="0"/>
            </a:p>
          </p:txBody>
        </p:sp>
        <p:sp>
          <p:nvSpPr>
            <p:cNvPr id="17" name="Espaço Reservado para Data 3">
              <a:extLst>
                <a:ext uri="{FF2B5EF4-FFF2-40B4-BE49-F238E27FC236}">
                  <a16:creationId xmlns:a16="http://schemas.microsoft.com/office/drawing/2014/main" id="{5CD1A63C-E63D-1740-EC5E-35A9B71C2944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11/09/2023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554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34"/>
          <p:cNvGrpSpPr/>
          <p:nvPr/>
        </p:nvGrpSpPr>
        <p:grpSpPr>
          <a:xfrm rot="10800000">
            <a:off x="6685470" y="1479655"/>
            <a:ext cx="5496997" cy="3940579"/>
            <a:chOff x="291713" y="847485"/>
            <a:chExt cx="489987" cy="351315"/>
          </a:xfrm>
        </p:grpSpPr>
        <p:sp>
          <p:nvSpPr>
            <p:cNvPr id="449" name="Google Shape;449;p34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4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1" name="Google Shape;451;p34"/>
          <p:cNvGrpSpPr/>
          <p:nvPr/>
        </p:nvGrpSpPr>
        <p:grpSpPr>
          <a:xfrm>
            <a:off x="7708873" y="2747199"/>
            <a:ext cx="1277904" cy="1202308"/>
            <a:chOff x="5972700" y="2330200"/>
            <a:chExt cx="411625" cy="387275"/>
          </a:xfrm>
        </p:grpSpPr>
        <p:sp>
          <p:nvSpPr>
            <p:cNvPr id="452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445;p34">
            <a:extLst>
              <a:ext uri="{FF2B5EF4-FFF2-40B4-BE49-F238E27FC236}">
                <a16:creationId xmlns:a16="http://schemas.microsoft.com/office/drawing/2014/main" id="{30AC0CD9-FBAE-A2CA-70D5-D5B2DEAE5867}"/>
              </a:ext>
            </a:extLst>
          </p:cNvPr>
          <p:cNvSpPr txBox="1">
            <a:spLocks/>
          </p:cNvSpPr>
          <p:nvPr/>
        </p:nvSpPr>
        <p:spPr>
          <a:xfrm>
            <a:off x="1187709" y="694481"/>
            <a:ext cx="5097344" cy="273451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pt-BR" sz="9066" kern="0" dirty="0">
                <a:solidFill>
                  <a:srgbClr val="FFC000"/>
                </a:solidFill>
              </a:rPr>
              <a:t>Obrigado</a:t>
            </a:r>
          </a:p>
        </p:txBody>
      </p:sp>
      <p:sp>
        <p:nvSpPr>
          <p:cNvPr id="12" name="Google Shape;446;p34">
            <a:extLst>
              <a:ext uri="{FF2B5EF4-FFF2-40B4-BE49-F238E27FC236}">
                <a16:creationId xmlns:a16="http://schemas.microsoft.com/office/drawing/2014/main" id="{8E2B26BB-7877-EE48-D788-CCF263313D21}"/>
              </a:ext>
            </a:extLst>
          </p:cNvPr>
          <p:cNvSpPr txBox="1">
            <a:spLocks/>
          </p:cNvSpPr>
          <p:nvPr/>
        </p:nvSpPr>
        <p:spPr>
          <a:xfrm>
            <a:off x="1187710" y="3564707"/>
            <a:ext cx="4987097" cy="246218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pt-BR" b="1" kern="0" dirty="0">
                <a:solidFill>
                  <a:schemeClr val="accent4"/>
                </a:solidFill>
              </a:rPr>
              <a:t>Contato:</a:t>
            </a:r>
          </a:p>
          <a:p>
            <a:pPr>
              <a:spcBef>
                <a:spcPts val="800"/>
              </a:spcBef>
            </a:pPr>
            <a:r>
              <a:rPr lang="pt-BR" kern="0" dirty="0">
                <a:hlinkClick r:id="rId3"/>
              </a:rPr>
              <a:t>www.linkedin.com/in/philipeleal/</a:t>
            </a:r>
            <a:endParaRPr lang="pt-BR" kern="0" dirty="0"/>
          </a:p>
          <a:p>
            <a:pPr>
              <a:spcBef>
                <a:spcPts val="800"/>
              </a:spcBef>
            </a:pPr>
            <a:r>
              <a:rPr lang="pt-BR" kern="0" dirty="0"/>
              <a:t>leal.philipe@gmail.com</a:t>
            </a:r>
          </a:p>
        </p:txBody>
      </p:sp>
    </p:spTree>
    <p:extLst>
      <p:ext uri="{BB962C8B-B14F-4D97-AF65-F5344CB8AC3E}">
        <p14:creationId xmlns:p14="http://schemas.microsoft.com/office/powerpoint/2010/main" val="3559268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2C2F06A-0CEA-4131-99FB-848C0D0EE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7" y="1566001"/>
            <a:ext cx="9371948" cy="4446872"/>
          </a:xfrm>
        </p:spPr>
        <p:txBody>
          <a:bodyPr>
            <a:normAutofit/>
          </a:bodyPr>
          <a:lstStyle/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Programação, por que? Quando devo utilizar?</a:t>
            </a:r>
          </a:p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Linguagem de Programação</a:t>
            </a:r>
          </a:p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Paradigmas de Programação</a:t>
            </a:r>
          </a:p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Paradigma de orientação ao Objeto (</a:t>
            </a:r>
            <a:r>
              <a:rPr lang="pt-BR" sz="2800" dirty="0" err="1">
                <a:solidFill>
                  <a:schemeClr val="tx1"/>
                </a:solidFill>
              </a:rPr>
              <a:t>POO</a:t>
            </a:r>
            <a:r>
              <a:rPr lang="pt-BR" sz="2800" dirty="0">
                <a:solidFill>
                  <a:schemeClr val="tx1"/>
                </a:solidFill>
              </a:rPr>
              <a:t>)</a:t>
            </a:r>
          </a:p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Representação do Universo: Dados e suas Características</a:t>
            </a:r>
          </a:p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Provedores de Dados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9C585BB-B081-42E3-B98E-AF9603FE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3</a:t>
            </a:fld>
            <a:endParaRPr lang="pt-BR" noProof="0" dirty="0"/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13C16795-3FCA-FA11-BCB3-B6BB73F3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Sumário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5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4400" b="1" dirty="0"/>
              <a:t>Quando usar:</a:t>
            </a:r>
          </a:p>
          <a:p>
            <a:pPr lvl="1"/>
            <a:r>
              <a:rPr lang="pt-BR" sz="4000" dirty="0"/>
              <a:t>Processamentos repetitivos, longos e propensos a erros mecânicos</a:t>
            </a:r>
          </a:p>
          <a:p>
            <a:endParaRPr lang="pt-BR" sz="4400" dirty="0"/>
          </a:p>
          <a:p>
            <a:r>
              <a:rPr lang="pt-BR" sz="4400" b="1" dirty="0"/>
              <a:t>Quando não usar:</a:t>
            </a:r>
          </a:p>
          <a:p>
            <a:pPr lvl="1"/>
            <a:r>
              <a:rPr lang="pt-BR" sz="4000" dirty="0"/>
              <a:t>Processamentos pontuais, rápidos ou de baixo custo operacional</a:t>
            </a:r>
            <a:endParaRPr lang="pt-BR" sz="44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rgbClr val="E1E1E1"/>
                </a:solidFill>
                <a:cs typeface="Arial" panose="020B0604020202020204" pitchFamily="34" charset="0"/>
              </a:rPr>
              <a:t>Programação, quando e para quê</a:t>
            </a:r>
            <a:endParaRPr lang="pt-BR" sz="4400" dirty="0">
              <a:solidFill>
                <a:srgbClr val="E1E1E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4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11/09/2023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101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4000" b="1" dirty="0"/>
              <a:t>Definição</a:t>
            </a:r>
            <a:r>
              <a:rPr lang="pt-BR" sz="4000" dirty="0"/>
              <a:t>: </a:t>
            </a:r>
          </a:p>
          <a:p>
            <a:pPr lvl="1"/>
            <a:r>
              <a:rPr lang="pt-BR" sz="3200" dirty="0">
                <a:effectLst/>
                <a:latin typeface="inter"/>
              </a:rPr>
              <a:t>Linguagem formal (com sujeito, verbo, predicado, etc.) que permite um processamento de comandos por um computador.</a:t>
            </a:r>
          </a:p>
          <a:p>
            <a:pPr rtl="0"/>
            <a:r>
              <a:rPr lang="pt-BR" sz="4000" b="1" i="0" dirty="0">
                <a:effectLst/>
                <a:latin typeface="inter"/>
              </a:rPr>
              <a:t>A</a:t>
            </a:r>
            <a:r>
              <a:rPr lang="pt-BR" sz="4000" b="1" i="0" u="none" strike="noStrike" dirty="0">
                <a:effectLst/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lgoritmo</a:t>
            </a:r>
            <a:r>
              <a:rPr lang="pt-BR" sz="4000" b="1" dirty="0">
                <a:latin typeface="inter"/>
              </a:rPr>
              <a:t>: </a:t>
            </a:r>
          </a:p>
          <a:p>
            <a:pPr lvl="1"/>
            <a:r>
              <a:rPr lang="pt-BR" sz="3600" dirty="0">
                <a:latin typeface="inter"/>
              </a:rPr>
              <a:t>Conjunto de comandos a serem executados por um processador</a:t>
            </a:r>
            <a:endParaRPr lang="pt-BR" sz="44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chemeClr val="tx1"/>
                </a:solidFill>
                <a:cs typeface="Arial" panose="020B0604020202020204" pitchFamily="34" charset="0"/>
              </a:rPr>
              <a:t>Linguagem de Programação</a:t>
            </a:r>
            <a:endParaRPr lang="pt-BR" sz="4400" dirty="0">
              <a:solidFill>
                <a:schemeClr val="tx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5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11/09/2023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341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4000" b="1" dirty="0"/>
              <a:t>Baixo Nível</a:t>
            </a:r>
          </a:p>
          <a:p>
            <a:pPr lvl="1"/>
            <a:r>
              <a:rPr lang="pt-BR" sz="3200" b="0" i="0" dirty="0">
                <a:effectLst/>
                <a:latin typeface="inter"/>
              </a:rPr>
              <a:t>São linguagens orientadas à máquina; distanciam-se da linguagem humana</a:t>
            </a:r>
          </a:p>
          <a:p>
            <a:pPr lvl="1"/>
            <a:r>
              <a:rPr lang="pt-BR" sz="3200" dirty="0">
                <a:latin typeface="inter"/>
              </a:rPr>
              <a:t>Exemplos: linguagem de máquina (i.e., hexadecimal), Assembly</a:t>
            </a:r>
          </a:p>
          <a:p>
            <a:pPr marL="571500" lvl="1" indent="0">
              <a:buNone/>
            </a:pPr>
            <a:endParaRPr lang="pt-BR" b="0" i="0" dirty="0">
              <a:effectLst/>
              <a:latin typeface="inter"/>
            </a:endParaRPr>
          </a:p>
          <a:p>
            <a:r>
              <a:rPr lang="pt-BR" sz="4000" b="1" dirty="0"/>
              <a:t>Alto nível</a:t>
            </a:r>
          </a:p>
          <a:p>
            <a:pPr lvl="1"/>
            <a:r>
              <a:rPr lang="pt-BR" sz="2800" dirty="0"/>
              <a:t>Linguagens mais próximas à linguagem humana</a:t>
            </a:r>
          </a:p>
          <a:p>
            <a:pPr lvl="1"/>
            <a:r>
              <a:rPr lang="pt-BR" sz="2800" dirty="0"/>
              <a:t>Tipos: compilada e Interpretada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chemeClr val="tx1"/>
                </a:solidFill>
                <a:cs typeface="Arial" panose="020B0604020202020204" pitchFamily="34" charset="0"/>
              </a:rPr>
              <a:t>Linguagem de Programação</a:t>
            </a:r>
            <a:endParaRPr lang="pt-BR" sz="4400" dirty="0">
              <a:solidFill>
                <a:schemeClr val="tx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6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11/09/2023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5454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1410027" y="1566001"/>
            <a:ext cx="9371948" cy="4954440"/>
          </a:xfrm>
        </p:spPr>
        <p:txBody>
          <a:bodyPr rtlCol="0">
            <a:noAutofit/>
          </a:bodyPr>
          <a:lstStyle/>
          <a:p>
            <a:r>
              <a:rPr lang="pt-BR" sz="3600" dirty="0"/>
              <a:t>Alto nível - Compilada</a:t>
            </a:r>
            <a:endParaRPr lang="pt-BR" sz="1600" dirty="0"/>
          </a:p>
          <a:p>
            <a:pPr lvl="1"/>
            <a:r>
              <a:rPr lang="pt-BR" sz="3200" b="1" i="0" dirty="0">
                <a:effectLst/>
                <a:latin typeface="inter"/>
              </a:rPr>
              <a:t>Características</a:t>
            </a:r>
          </a:p>
          <a:p>
            <a:pPr lvl="2"/>
            <a:r>
              <a:rPr lang="pt-BR" sz="2800" b="0" i="0" dirty="0">
                <a:effectLst/>
                <a:latin typeface="inter"/>
              </a:rPr>
              <a:t>Permite a conversão/compilação completa do programa em linguagem de máquina de uma só vez</a:t>
            </a:r>
          </a:p>
          <a:p>
            <a:pPr marL="812800" lvl="2" indent="0">
              <a:buNone/>
            </a:pPr>
            <a:endParaRPr lang="pt-BR" sz="2100" b="0" i="0" dirty="0">
              <a:effectLst/>
              <a:latin typeface="inter"/>
            </a:endParaRPr>
          </a:p>
          <a:p>
            <a:pPr lvl="1"/>
            <a:r>
              <a:rPr lang="pt-BR" sz="3200" b="1" dirty="0">
                <a:latin typeface="inter"/>
              </a:rPr>
              <a:t>Exemplos</a:t>
            </a:r>
          </a:p>
          <a:p>
            <a:pPr lvl="2"/>
            <a:r>
              <a:rPr lang="pt-BR" sz="2800" dirty="0">
                <a:latin typeface="inter"/>
              </a:rPr>
              <a:t>C#</a:t>
            </a:r>
          </a:p>
          <a:p>
            <a:pPr lvl="2"/>
            <a:r>
              <a:rPr lang="pt-BR" sz="2800" dirty="0">
                <a:latin typeface="inter"/>
              </a:rPr>
              <a:t>C++</a:t>
            </a:r>
          </a:p>
          <a:p>
            <a:pPr lvl="2"/>
            <a:r>
              <a:rPr lang="pt-BR" sz="2800" dirty="0">
                <a:latin typeface="inter"/>
              </a:rPr>
              <a:t>Pascal</a:t>
            </a:r>
          </a:p>
          <a:p>
            <a:pPr lvl="2"/>
            <a:r>
              <a:rPr lang="pt-BR" sz="2800" dirty="0">
                <a:latin typeface="inter"/>
              </a:rPr>
              <a:t>C</a:t>
            </a:r>
            <a:endParaRPr lang="pt-BR" sz="28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chemeClr val="tx1"/>
                </a:solidFill>
                <a:cs typeface="Arial" panose="020B0604020202020204" pitchFamily="34" charset="0"/>
              </a:rPr>
              <a:t>Linguagem de Programação</a:t>
            </a:r>
            <a:endParaRPr lang="pt-BR" sz="4400" dirty="0">
              <a:solidFill>
                <a:schemeClr val="tx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7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11/09/2023</a:t>
              </a:fld>
              <a:endParaRPr lang="pt-BR" sz="1200" dirty="0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180886A7-9C90-C9C4-6BC6-C6AF13CF6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657" y="3830942"/>
            <a:ext cx="7479988" cy="14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2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1410027" y="1566001"/>
            <a:ext cx="9371948" cy="4954440"/>
          </a:xfrm>
        </p:spPr>
        <p:txBody>
          <a:bodyPr rtlCol="0">
            <a:noAutofit/>
          </a:bodyPr>
          <a:lstStyle/>
          <a:p>
            <a:r>
              <a:rPr lang="pt-BR" sz="3600" dirty="0"/>
              <a:t>Alto nível - Compilada</a:t>
            </a:r>
            <a:endParaRPr lang="pt-BR" sz="1600" dirty="0"/>
          </a:p>
          <a:p>
            <a:pPr lvl="1"/>
            <a:r>
              <a:rPr lang="pt-BR" sz="3200" b="1" dirty="0">
                <a:latin typeface="inter"/>
              </a:rPr>
              <a:t>Vantagens</a:t>
            </a:r>
          </a:p>
          <a:p>
            <a:pPr lvl="2"/>
            <a:r>
              <a:rPr lang="en-US" sz="2800" dirty="0">
                <a:latin typeface="inter"/>
              </a:rPr>
              <a:t>A </a:t>
            </a:r>
            <a:r>
              <a:rPr lang="pt-BR" sz="2800" dirty="0">
                <a:latin typeface="inter"/>
              </a:rPr>
              <a:t>alteração</a:t>
            </a:r>
            <a:r>
              <a:rPr lang="en-US" sz="2800" dirty="0">
                <a:latin typeface="inter"/>
              </a:rPr>
              <a:t> do software </a:t>
            </a:r>
            <a:r>
              <a:rPr lang="en-US" sz="2800" dirty="0" err="1">
                <a:latin typeface="inter"/>
              </a:rPr>
              <a:t>quando</a:t>
            </a:r>
            <a:r>
              <a:rPr lang="en-US" sz="2800" dirty="0">
                <a:latin typeface="inter"/>
              </a:rPr>
              <a:t> </a:t>
            </a:r>
            <a:r>
              <a:rPr lang="en-US" sz="2800" dirty="0" err="1">
                <a:latin typeface="inter"/>
              </a:rPr>
              <a:t>compilado</a:t>
            </a:r>
            <a:r>
              <a:rPr lang="en-US" sz="2800" dirty="0">
                <a:latin typeface="inter"/>
              </a:rPr>
              <a:t> é </a:t>
            </a:r>
            <a:r>
              <a:rPr lang="en-US" sz="2800" dirty="0" err="1">
                <a:latin typeface="inter"/>
              </a:rPr>
              <a:t>virtualmente</a:t>
            </a:r>
            <a:r>
              <a:rPr lang="en-US" sz="2800" dirty="0">
                <a:latin typeface="inter"/>
              </a:rPr>
              <a:t> </a:t>
            </a:r>
            <a:r>
              <a:rPr lang="en-US" sz="2800" dirty="0" err="1">
                <a:latin typeface="inter"/>
              </a:rPr>
              <a:t>impossível</a:t>
            </a:r>
            <a:r>
              <a:rPr lang="en-US" sz="2800" dirty="0">
                <a:latin typeface="inter"/>
              </a:rPr>
              <a:t>: </a:t>
            </a:r>
            <a:r>
              <a:rPr lang="en-US" sz="2800" dirty="0" err="1">
                <a:latin typeface="inter"/>
              </a:rPr>
              <a:t>mais</a:t>
            </a:r>
            <a:r>
              <a:rPr lang="en-US" sz="2800" dirty="0">
                <a:latin typeface="inter"/>
              </a:rPr>
              <a:t> </a:t>
            </a:r>
            <a:r>
              <a:rPr lang="en-US" sz="2800" dirty="0" err="1">
                <a:latin typeface="inter"/>
              </a:rPr>
              <a:t>seguro</a:t>
            </a:r>
            <a:r>
              <a:rPr lang="en-US" sz="2800" dirty="0">
                <a:latin typeface="inter"/>
              </a:rPr>
              <a:t> para </a:t>
            </a:r>
            <a:r>
              <a:rPr lang="en-US" sz="2800" dirty="0" err="1">
                <a:latin typeface="inter"/>
              </a:rPr>
              <a:t>distribuição</a:t>
            </a:r>
            <a:r>
              <a:rPr lang="en-US" sz="2800" dirty="0">
                <a:latin typeface="inter"/>
              </a:rPr>
              <a:t>.</a:t>
            </a:r>
            <a:endParaRPr lang="pt-BR" sz="2800" dirty="0">
              <a:latin typeface="inter"/>
            </a:endParaRPr>
          </a:p>
          <a:p>
            <a:pPr lvl="2"/>
            <a:r>
              <a:rPr lang="pt-BR" sz="2800" dirty="0">
                <a:latin typeface="inter"/>
              </a:rPr>
              <a:t>Máxima otimização</a:t>
            </a:r>
          </a:p>
          <a:p>
            <a:pPr marL="812800" lvl="2" indent="0">
              <a:buNone/>
            </a:pPr>
            <a:endParaRPr lang="pt-BR" sz="2100" dirty="0">
              <a:latin typeface="inter"/>
            </a:endParaRPr>
          </a:p>
          <a:p>
            <a:pPr lvl="1"/>
            <a:r>
              <a:rPr lang="pt-BR" sz="3200" b="1" dirty="0">
                <a:latin typeface="inter"/>
              </a:rPr>
              <a:t>Desvantagens</a:t>
            </a:r>
          </a:p>
          <a:p>
            <a:pPr lvl="2"/>
            <a:r>
              <a:rPr lang="pt-BR" sz="2400" dirty="0">
                <a:latin typeface="inter"/>
              </a:rPr>
              <a:t>Linguagem Rígida</a:t>
            </a:r>
          </a:p>
          <a:p>
            <a:pPr lvl="2"/>
            <a:r>
              <a:rPr lang="pt-BR" sz="2400" dirty="0">
                <a:latin typeface="inter"/>
              </a:rPr>
              <a:t>fortemente tipada</a:t>
            </a:r>
          </a:p>
          <a:p>
            <a:pPr lvl="2"/>
            <a:r>
              <a:rPr lang="pt-BR" sz="2400" dirty="0">
                <a:latin typeface="inter"/>
              </a:rPr>
              <a:t>Restrita à plataforma operacional (OS) em que foi feita a compilação do software.</a:t>
            </a:r>
            <a:endParaRPr lang="pt-BR" sz="24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chemeClr val="tx1"/>
                </a:solidFill>
                <a:cs typeface="Arial" panose="020B0604020202020204" pitchFamily="34" charset="0"/>
              </a:rPr>
              <a:t>Linguagem de Programação</a:t>
            </a:r>
            <a:endParaRPr lang="pt-BR" sz="4400" dirty="0">
              <a:solidFill>
                <a:schemeClr val="tx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8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11/09/2023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604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1BB2B610-E3C5-6A07-BA4C-45448BE0E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7" y="1566000"/>
            <a:ext cx="9371948" cy="4911711"/>
          </a:xfrm>
        </p:spPr>
        <p:txBody>
          <a:bodyPr rtlCol="0">
            <a:noAutofit/>
          </a:bodyPr>
          <a:lstStyle/>
          <a:p>
            <a:r>
              <a:rPr lang="pt-BR" sz="3600" dirty="0"/>
              <a:t>Alto nível - Interpretada</a:t>
            </a:r>
            <a:endParaRPr lang="pt-BR" sz="1600" dirty="0"/>
          </a:p>
          <a:p>
            <a:pPr lvl="1"/>
            <a:r>
              <a:rPr lang="pt-BR" sz="3200" b="1" i="0" dirty="0">
                <a:effectLst/>
              </a:rPr>
              <a:t>Características</a:t>
            </a:r>
          </a:p>
          <a:p>
            <a:pPr lvl="2"/>
            <a:r>
              <a:rPr lang="pt-BR" sz="2400" b="0" i="0" dirty="0">
                <a:effectLst/>
              </a:rPr>
              <a:t>programas são traduzidos para a linguagem de máquina à medida que são executados.</a:t>
            </a:r>
          </a:p>
          <a:p>
            <a:pPr marL="812800" lvl="2" indent="0">
              <a:buNone/>
            </a:pPr>
            <a:endParaRPr lang="pt-BR" sz="2800" dirty="0"/>
          </a:p>
          <a:p>
            <a:pPr lvl="1"/>
            <a:r>
              <a:rPr lang="pt-BR" sz="3200" b="1" dirty="0">
                <a:latin typeface="inter"/>
              </a:rPr>
              <a:t>Exemplos</a:t>
            </a:r>
            <a:r>
              <a:rPr lang="pt-BR" sz="3200" dirty="0">
                <a:latin typeface="inter"/>
              </a:rPr>
              <a:t> </a:t>
            </a:r>
          </a:p>
          <a:p>
            <a:pPr lvl="2"/>
            <a:r>
              <a:rPr lang="pt-BR" sz="3200" dirty="0">
                <a:latin typeface="inter"/>
              </a:rPr>
              <a:t>R</a:t>
            </a:r>
          </a:p>
          <a:p>
            <a:pPr lvl="2"/>
            <a:r>
              <a:rPr lang="pt-BR" sz="3200" dirty="0">
                <a:latin typeface="inter"/>
              </a:rPr>
              <a:t>Python</a:t>
            </a:r>
          </a:p>
          <a:p>
            <a:pPr lvl="3"/>
            <a:endParaRPr lang="pt-BR" sz="20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chemeClr val="tx1"/>
                </a:solidFill>
                <a:cs typeface="Arial" panose="020B0604020202020204" pitchFamily="34" charset="0"/>
              </a:rPr>
              <a:t>Linguagem de Programação</a:t>
            </a:r>
            <a:endParaRPr lang="pt-BR" sz="4400" dirty="0">
              <a:solidFill>
                <a:schemeClr val="tx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9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11/09/2023</a:t>
              </a:fld>
              <a:endParaRPr lang="pt-BR" sz="1200" dirty="0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01BC8EDD-F2E3-EF8A-FC2E-4839947EF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633" y="4276699"/>
            <a:ext cx="6395946" cy="203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9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cologia 16:9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063367_TF03098889.potx" id="{6FA66BD9-DD39-425B-A0BE-EFDD354C662E}" vid="{CC996F4A-CFD8-402C-A27B-6ABDCC68BD07}"/>
    </a:ext>
  </a:extLst>
</a:theme>
</file>

<file path=ppt/theme/theme2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3865</TotalTime>
  <Words>910</Words>
  <Application>Microsoft Office PowerPoint</Application>
  <PresentationFormat>Widescreen</PresentationFormat>
  <Paragraphs>204</Paragraphs>
  <Slides>23</Slides>
  <Notes>23</Notes>
  <HiddenSlides>1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31" baseType="lpstr">
      <vt:lpstr>Arial</vt:lpstr>
      <vt:lpstr>Corbel</vt:lpstr>
      <vt:lpstr>Inria Sans Light</vt:lpstr>
      <vt:lpstr>inter</vt:lpstr>
      <vt:lpstr>Saira SemiCondensed Medium</vt:lpstr>
      <vt:lpstr>Titillium Web</vt:lpstr>
      <vt:lpstr>Ecologia 16:9</vt:lpstr>
      <vt:lpstr>Gurney template</vt:lpstr>
      <vt:lpstr>Introdução à Programação</vt:lpstr>
      <vt:lpstr>Contato</vt:lpstr>
      <vt:lpstr>Sumário</vt:lpstr>
      <vt:lpstr>Programação, quando e para quê</vt:lpstr>
      <vt:lpstr>Linguagem de Programação</vt:lpstr>
      <vt:lpstr>Linguagem de Programação</vt:lpstr>
      <vt:lpstr>Linguagem de Programação</vt:lpstr>
      <vt:lpstr>Linguagem de Programação</vt:lpstr>
      <vt:lpstr>Linguagem de Programação</vt:lpstr>
      <vt:lpstr>Linguagem de Programação</vt:lpstr>
      <vt:lpstr>Paradigmas de Programação</vt:lpstr>
      <vt:lpstr>Representação do Universo</vt:lpstr>
      <vt:lpstr>Apresentação do PowerPoint</vt:lpstr>
      <vt:lpstr>Apresentação do PowerPoint</vt:lpstr>
      <vt:lpstr>Protocolos de comunicação</vt:lpstr>
      <vt:lpstr>Provedores de Dados</vt:lpstr>
      <vt:lpstr>Provedores de Dados</vt:lpstr>
      <vt:lpstr>Provedores de Dados</vt:lpstr>
      <vt:lpstr>Provedores de Dados</vt:lpstr>
      <vt:lpstr>Provedores de Dados</vt:lpstr>
      <vt:lpstr>Provedores de Dados</vt:lpstr>
      <vt:lpstr>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Sensoriamento Remoto do clima</dc:title>
  <dc:creator>Philipe Riskalla_Leal</dc:creator>
  <cp:lastModifiedBy>Philipe Riskalla Leal</cp:lastModifiedBy>
  <cp:revision>255</cp:revision>
  <dcterms:created xsi:type="dcterms:W3CDTF">2021-07-22T22:56:22Z</dcterms:created>
  <dcterms:modified xsi:type="dcterms:W3CDTF">2023-09-11T14:13:42Z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